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3DE6343-AFBB-4C5E-8E31-FC16FEAB1E6B}" type="datetimeFigureOut">
              <a:rPr lang="el-GR" smtClean="0"/>
              <a:t>20/6/2025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2227793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3DE6343-AFBB-4C5E-8E31-FC16FEAB1E6B}" type="datetimeFigureOut">
              <a:rPr lang="el-GR" smtClean="0"/>
              <a:t>20/6/2025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345258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3DE6343-AFBB-4C5E-8E31-FC16FEAB1E6B}" type="datetimeFigureOut">
              <a:rPr lang="el-GR" smtClean="0"/>
              <a:t>20/6/2025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267328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3DE6343-AFBB-4C5E-8E31-FC16FEAB1E6B}" type="datetimeFigureOut">
              <a:rPr lang="el-GR" smtClean="0"/>
              <a:t>20/6/2025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888491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DE6343-AFBB-4C5E-8E31-FC16FEAB1E6B}" type="datetimeFigureOut">
              <a:rPr lang="el-GR" smtClean="0"/>
              <a:t>20/6/2025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319664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3DE6343-AFBB-4C5E-8E31-FC16FEAB1E6B}" type="datetimeFigureOut">
              <a:rPr lang="el-GR" smtClean="0"/>
              <a:t>20/6/2025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3577814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3DE6343-AFBB-4C5E-8E31-FC16FEAB1E6B}" type="datetimeFigureOut">
              <a:rPr lang="el-GR" smtClean="0"/>
              <a:t>20/6/2025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664083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3DE6343-AFBB-4C5E-8E31-FC16FEAB1E6B}" type="datetimeFigureOut">
              <a:rPr lang="el-GR" smtClean="0"/>
              <a:t>20/6/2025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746199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E6343-AFBB-4C5E-8E31-FC16FEAB1E6B}" type="datetimeFigureOut">
              <a:rPr lang="el-GR" smtClean="0"/>
              <a:t>20/6/2025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127378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DE6343-AFBB-4C5E-8E31-FC16FEAB1E6B}" type="datetimeFigureOut">
              <a:rPr lang="el-GR" smtClean="0"/>
              <a:t>20/6/2025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2441523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DE6343-AFBB-4C5E-8E31-FC16FEAB1E6B}" type="datetimeFigureOut">
              <a:rPr lang="el-GR" smtClean="0"/>
              <a:t>20/6/2025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B637758-8860-4BB9-919B-84A6CF195EEF}" type="slidenum">
              <a:rPr lang="el-GR" smtClean="0"/>
              <a:t>‹#›</a:t>
            </a:fld>
            <a:endParaRPr lang="el-GR"/>
          </a:p>
        </p:txBody>
      </p:sp>
    </p:spTree>
    <p:extLst>
      <p:ext uri="{BB962C8B-B14F-4D97-AF65-F5344CB8AC3E}">
        <p14:creationId xmlns:p14="http://schemas.microsoft.com/office/powerpoint/2010/main" val="1117581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E6343-AFBB-4C5E-8E31-FC16FEAB1E6B}" type="datetimeFigureOut">
              <a:rPr lang="el-GR" smtClean="0"/>
              <a:t>20/6/2025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37758-8860-4BB9-919B-84A6CF195EEF}" type="slidenum">
              <a:rPr lang="el-GR" smtClean="0"/>
              <a:t>‹#›</a:t>
            </a:fld>
            <a:endParaRPr lang="el-GR"/>
          </a:p>
        </p:txBody>
      </p:sp>
    </p:spTree>
    <p:extLst>
      <p:ext uri="{BB962C8B-B14F-4D97-AF65-F5344CB8AC3E}">
        <p14:creationId xmlns:p14="http://schemas.microsoft.com/office/powerpoint/2010/main" val="2845910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45643" y="99380"/>
            <a:ext cx="10414426" cy="1167113"/>
          </a:xfrm>
        </p:spPr>
        <p:txBody>
          <a:bodyPr>
            <a:noAutofit/>
          </a:bodyPr>
          <a:lstStyle/>
          <a:p>
            <a:pPr lvl="0"/>
            <a:r>
              <a:rPr lang="el-GR" sz="2800" b="1" i="1" dirty="0"/>
              <a:t>Ποια νομίζεις ότι είναι η πιο σημαντική παρέμβαση που έγινε </a:t>
            </a:r>
            <a:r>
              <a:rPr lang="el-GR" sz="2800" b="1" i="1" dirty="0" smtClean="0"/>
              <a:t>στον </a:t>
            </a:r>
            <a:r>
              <a:rPr lang="el-GR" sz="2800" b="1" i="1" dirty="0"/>
              <a:t>Κήπο του Σχολείου μας;</a:t>
            </a:r>
            <a:br>
              <a:rPr lang="el-GR" sz="2800" b="1" i="1" dirty="0"/>
            </a:br>
            <a:endParaRPr lang="el-GR" sz="2800" b="1" i="1" dirty="0"/>
          </a:p>
        </p:txBody>
      </p:sp>
      <p:sp>
        <p:nvSpPr>
          <p:cNvPr id="5" name="Rectangle 4"/>
          <p:cNvSpPr/>
          <p:nvPr/>
        </p:nvSpPr>
        <p:spPr>
          <a:xfrm>
            <a:off x="645643" y="1290945"/>
            <a:ext cx="2512540" cy="152988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Η πιο σημαντική παρέμβαση που έγινε στον κήπο του σχολείου μας είναι ότι φυτέψαμε πολλά και υπέροχα φυτά που μοσχοβολούν.</a:t>
            </a:r>
          </a:p>
          <a:p>
            <a:pPr algn="just"/>
            <a:endParaRPr lang="el-GR" sz="1400" i="1" dirty="0">
              <a:solidFill>
                <a:schemeClr val="tx1"/>
              </a:solidFill>
            </a:endParaRPr>
          </a:p>
          <a:p>
            <a:pPr algn="r"/>
            <a:r>
              <a:rPr lang="el-GR" sz="1400" i="1" dirty="0" smtClean="0">
                <a:solidFill>
                  <a:schemeClr val="tx1"/>
                </a:solidFill>
              </a:rPr>
              <a:t>Χριστίνα, Δ’ </a:t>
            </a:r>
            <a:endParaRPr lang="el-GR" sz="1400" i="1" dirty="0">
              <a:solidFill>
                <a:schemeClr val="tx1"/>
              </a:solidFill>
            </a:endParaRPr>
          </a:p>
        </p:txBody>
      </p:sp>
      <p:sp>
        <p:nvSpPr>
          <p:cNvPr id="6" name="Rectangle 5"/>
          <p:cNvSpPr/>
          <p:nvPr/>
        </p:nvSpPr>
        <p:spPr>
          <a:xfrm>
            <a:off x="3550565" y="1009026"/>
            <a:ext cx="2512540" cy="178074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Εγώ θεωρώ ότι μέχρι στιγμής η πιο σημαντική παρέμβαση ήταν η τοποθέτηση νέου τσιμέντου στο κάτω μέρος του κήπου διότι έτσι η εκμετάλλευσή του θα είναι πιο εύκολη.</a:t>
            </a:r>
          </a:p>
          <a:p>
            <a:pPr algn="just"/>
            <a:endParaRPr lang="el-GR" sz="1400" i="1" dirty="0">
              <a:solidFill>
                <a:schemeClr val="tx1"/>
              </a:solidFill>
            </a:endParaRPr>
          </a:p>
          <a:p>
            <a:pPr algn="r"/>
            <a:r>
              <a:rPr lang="el-GR" sz="1400" i="1" dirty="0" smtClean="0">
                <a:solidFill>
                  <a:schemeClr val="tx1"/>
                </a:solidFill>
              </a:rPr>
              <a:t>Ανδριάνα,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7" name="Rectangle 6"/>
          <p:cNvSpPr/>
          <p:nvPr/>
        </p:nvSpPr>
        <p:spPr>
          <a:xfrm>
            <a:off x="645643" y="2930275"/>
            <a:ext cx="2512540" cy="16393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Η πιο σημαντική δουλειά που έγινε στον κήπο μας είναι που φτιάξαμε τους διαδρόμους στο κάτω μέρος του γιατί έτσι θα μπορέσουμε να το φυτέψουμε.</a:t>
            </a:r>
          </a:p>
          <a:p>
            <a:pPr algn="just"/>
            <a:endParaRPr lang="el-GR" sz="1400" i="1" dirty="0">
              <a:solidFill>
                <a:schemeClr val="tx1"/>
              </a:solidFill>
            </a:endParaRPr>
          </a:p>
          <a:p>
            <a:pPr algn="r"/>
            <a:r>
              <a:rPr lang="el-GR" sz="1400" i="1" dirty="0" smtClean="0">
                <a:solidFill>
                  <a:schemeClr val="tx1"/>
                </a:solidFill>
              </a:rPr>
              <a:t>Ιωάννης,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8" name="Rectangle 7"/>
          <p:cNvSpPr/>
          <p:nvPr/>
        </p:nvSpPr>
        <p:spPr>
          <a:xfrm>
            <a:off x="3550565" y="2970227"/>
            <a:ext cx="2512540" cy="163933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Πιστεύω πως η σημαντική παρέμβαση είναι το φύτεμα του μελισσόχορτου επειδή θα βοηθήσει τον κήπο μας να πρασινίσει και να ομορφύνει.</a:t>
            </a:r>
          </a:p>
          <a:p>
            <a:pPr algn="just"/>
            <a:endParaRPr lang="el-GR" sz="1400" i="1" dirty="0">
              <a:solidFill>
                <a:schemeClr val="tx1"/>
              </a:solidFill>
            </a:endParaRPr>
          </a:p>
          <a:p>
            <a:pPr algn="r"/>
            <a:r>
              <a:rPr lang="el-GR" sz="1400" i="1" dirty="0" smtClean="0">
                <a:solidFill>
                  <a:schemeClr val="tx1"/>
                </a:solidFill>
              </a:rPr>
              <a:t>Αντρέας,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6417277" y="1009026"/>
            <a:ext cx="2512540" cy="17802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Το σπουδαιότερο πράγμα που κάναμε</a:t>
            </a:r>
            <a:r>
              <a:rPr lang="el-GR" sz="1400" i="1" dirty="0">
                <a:solidFill>
                  <a:schemeClr val="tx1"/>
                </a:solidFill>
              </a:rPr>
              <a:t> </a:t>
            </a:r>
            <a:r>
              <a:rPr lang="el-GR" sz="1400" i="1" dirty="0" smtClean="0">
                <a:solidFill>
                  <a:schemeClr val="tx1"/>
                </a:solidFill>
              </a:rPr>
              <a:t> ήταν που φυτέψαμε το πάνω μέρος με μελισσόχορτο, μπούζι, αμυγδαλιές, δεντρολίβανο και πολλά φρουτόδεντρα. </a:t>
            </a:r>
          </a:p>
          <a:p>
            <a:pPr algn="just"/>
            <a:endParaRPr lang="el-GR" sz="1400" i="1" dirty="0">
              <a:solidFill>
                <a:schemeClr val="tx1"/>
              </a:solidFill>
            </a:endParaRPr>
          </a:p>
          <a:p>
            <a:pPr algn="r"/>
            <a:r>
              <a:rPr lang="el-GR" sz="1400" i="1" dirty="0" smtClean="0">
                <a:solidFill>
                  <a:schemeClr val="tx1"/>
                </a:solidFill>
              </a:rPr>
              <a:t>Γεωργία,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0" name="Rectangle 9"/>
          <p:cNvSpPr/>
          <p:nvPr/>
        </p:nvSpPr>
        <p:spPr>
          <a:xfrm>
            <a:off x="6417277" y="2970227"/>
            <a:ext cx="2512540" cy="208307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Για μένα η πιο σημαντική παρέμβαση ήταν που φυτέψαμε στο πάνω μέρος όλα αυτά τα φρουτόδεντρα γιατί με αυτό τον τρόπο θα παράγουμε δικά μας φρούτα. </a:t>
            </a:r>
          </a:p>
          <a:p>
            <a:pPr algn="just"/>
            <a:endParaRPr lang="el-GR" sz="1400" i="1" dirty="0">
              <a:solidFill>
                <a:schemeClr val="tx1"/>
              </a:solidFill>
            </a:endParaRPr>
          </a:p>
          <a:p>
            <a:pPr algn="r"/>
            <a:r>
              <a:rPr lang="el-GR" sz="1400" i="1" dirty="0" smtClean="0">
                <a:solidFill>
                  <a:schemeClr val="tx1"/>
                </a:solidFill>
              </a:rPr>
              <a:t>Μαρίνα,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1" name="Rectangle 10"/>
          <p:cNvSpPr/>
          <p:nvPr/>
        </p:nvSpPr>
        <p:spPr>
          <a:xfrm>
            <a:off x="9242855" y="1149977"/>
            <a:ext cx="2512540" cy="203075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Θεωρώ πως η πιο σημαντική παρέμβαση που κάναμε είναι που φτιάξαμε τους τσιμεντένιους διαδρόμους στον κάτω κήπο διότι έτσι θα μπορέσουμε να φυτέψουμε ελεύθερα εκεί.</a:t>
            </a:r>
          </a:p>
          <a:p>
            <a:pPr algn="just"/>
            <a:endParaRPr lang="el-GR" sz="1400" i="1" dirty="0">
              <a:solidFill>
                <a:schemeClr val="tx1"/>
              </a:solidFill>
            </a:endParaRPr>
          </a:p>
          <a:p>
            <a:pPr algn="r"/>
            <a:r>
              <a:rPr lang="el-GR" sz="1400" i="1" dirty="0" smtClean="0">
                <a:solidFill>
                  <a:schemeClr val="tx1"/>
                </a:solidFill>
              </a:rPr>
              <a:t>Μαρία Π.,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2" name="Rectangle 11"/>
          <p:cNvSpPr/>
          <p:nvPr/>
        </p:nvSpPr>
        <p:spPr>
          <a:xfrm>
            <a:off x="9242855" y="3290807"/>
            <a:ext cx="2512540" cy="203075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Η άποψή μου είναι ότι το πιο σημαντικό βήμα που έγινε στον κήπο μας ήταν που αρχίσαμε να επιδιορθώνουμε τους διαδρόμους στο κάτω μέρος </a:t>
            </a:r>
            <a:r>
              <a:rPr lang="el-GR" sz="1400" i="1" dirty="0" smtClean="0">
                <a:solidFill>
                  <a:schemeClr val="tx1"/>
                </a:solidFill>
              </a:rPr>
              <a:t>του γιατί </a:t>
            </a:r>
            <a:r>
              <a:rPr lang="el-GR" sz="1400" i="1" dirty="0" smtClean="0">
                <a:solidFill>
                  <a:schemeClr val="tx1"/>
                </a:solidFill>
              </a:rPr>
              <a:t>ήταν το μεγαλύτερό μας εμπόδιο. </a:t>
            </a:r>
          </a:p>
          <a:p>
            <a:pPr algn="just"/>
            <a:endParaRPr lang="el-GR" sz="1400" i="1" dirty="0">
              <a:solidFill>
                <a:schemeClr val="tx1"/>
              </a:solidFill>
            </a:endParaRPr>
          </a:p>
          <a:p>
            <a:pPr algn="r"/>
            <a:r>
              <a:rPr lang="el-GR" sz="1400" i="1" dirty="0" err="1" smtClean="0">
                <a:solidFill>
                  <a:schemeClr val="tx1"/>
                </a:solidFill>
              </a:rPr>
              <a:t>Παντελία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3" name="Rectangle 12"/>
          <p:cNvSpPr/>
          <p:nvPr/>
        </p:nvSpPr>
        <p:spPr>
          <a:xfrm>
            <a:off x="645643" y="4681994"/>
            <a:ext cx="2512540" cy="191474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Η σημαντικότερη παρέμβαση που κάναμε στον κήπο μας είναι ότι επιδιορθώσαμε τους διαδρόμους στο κάτω μέρος γιατί έτσι θα μπορέσουμε να το εκμεταλλευτούμε.</a:t>
            </a:r>
          </a:p>
          <a:p>
            <a:pPr algn="just"/>
            <a:endParaRPr lang="el-GR" sz="1400" i="1" dirty="0">
              <a:solidFill>
                <a:schemeClr val="tx1"/>
              </a:solidFill>
            </a:endParaRPr>
          </a:p>
          <a:p>
            <a:pPr algn="r"/>
            <a:r>
              <a:rPr lang="el-GR" sz="1400" i="1" dirty="0" err="1" smtClean="0">
                <a:solidFill>
                  <a:schemeClr val="tx1"/>
                </a:solidFill>
              </a:rPr>
              <a:t>Ραφαέλλα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4" name="Rectangle 13"/>
          <p:cNvSpPr/>
          <p:nvPr/>
        </p:nvSpPr>
        <p:spPr>
          <a:xfrm>
            <a:off x="3550565" y="4790014"/>
            <a:ext cx="2512540" cy="156413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Το πιο σπουδαίο μας επίτευγμα είναι που φυτέψαμε το πάνω μέρος του κήπου μας και μάθαμε να το φροντίζουμε.</a:t>
            </a:r>
          </a:p>
          <a:p>
            <a:pPr algn="just"/>
            <a:endParaRPr lang="el-GR" sz="1400" i="1" dirty="0">
              <a:solidFill>
                <a:schemeClr val="tx1"/>
              </a:solidFill>
            </a:endParaRPr>
          </a:p>
          <a:p>
            <a:pPr algn="r"/>
            <a:r>
              <a:rPr lang="el-GR" sz="1400" i="1" dirty="0" smtClean="0">
                <a:solidFill>
                  <a:schemeClr val="tx1"/>
                </a:solidFill>
              </a:rPr>
              <a:t>Γεώργιος,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5" name="Rectangle 14"/>
          <p:cNvSpPr/>
          <p:nvPr/>
        </p:nvSpPr>
        <p:spPr>
          <a:xfrm>
            <a:off x="6417276" y="5421086"/>
            <a:ext cx="4944761" cy="127155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l-GR" sz="1400" i="1" dirty="0" smtClean="0">
                <a:solidFill>
                  <a:schemeClr val="tx1"/>
                </a:solidFill>
              </a:rPr>
              <a:t>Η γνώμη μου είναι ότι η πιο σημαντική δουλειά που έγινε στον κήπο μας είναι που επιδιορθώσαμε τους διαδρόμους στο κάτω μέρος γιατί έτσι θα μπορέσουμε να το φυτεύσουμε και να το μετατρέψουμε σε χώρο μάθησης και παιχνιδιού. </a:t>
            </a:r>
          </a:p>
          <a:p>
            <a:pPr algn="just"/>
            <a:endParaRPr lang="el-GR" sz="1400" i="1" dirty="0">
              <a:solidFill>
                <a:schemeClr val="tx1"/>
              </a:solidFill>
            </a:endParaRPr>
          </a:p>
          <a:p>
            <a:pPr algn="r"/>
            <a:r>
              <a:rPr lang="el-GR" sz="1400" i="1" dirty="0" smtClean="0">
                <a:solidFill>
                  <a:schemeClr val="tx1"/>
                </a:solidFill>
              </a:rPr>
              <a:t>Αναστασία Μαρία,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pic>
        <p:nvPicPr>
          <p:cNvPr id="16" name="Picture 15"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5972" y="73036"/>
            <a:ext cx="933450" cy="9359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297611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7687" y="326959"/>
            <a:ext cx="10787448" cy="673938"/>
          </a:xfrm>
        </p:spPr>
        <p:txBody>
          <a:bodyPr>
            <a:noAutofit/>
          </a:bodyPr>
          <a:lstStyle/>
          <a:p>
            <a:pPr lvl="0" algn="ctr"/>
            <a:r>
              <a:rPr lang="el-GR" sz="2800" b="1" i="1" dirty="0"/>
              <a:t>Ποια δραστηριότητα από αυτές που συμμετείχατε σου άρεσε περισσότερο;</a:t>
            </a:r>
            <a:r>
              <a:rPr lang="el-GR" sz="3200" b="1" i="1" dirty="0"/>
              <a:t/>
            </a:r>
            <a:br>
              <a:rPr lang="el-GR" sz="3200" b="1" i="1" dirty="0"/>
            </a:br>
            <a:endParaRPr lang="el-GR" sz="3200" b="1" i="1" dirty="0"/>
          </a:p>
        </p:txBody>
      </p:sp>
      <p:sp>
        <p:nvSpPr>
          <p:cNvPr id="3" name="Rectangle 2"/>
          <p:cNvSpPr/>
          <p:nvPr/>
        </p:nvSpPr>
        <p:spPr>
          <a:xfrm>
            <a:off x="362465" y="1145059"/>
            <a:ext cx="2512540" cy="163933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Η δραστηριότητα που μου άρεσε περισσότερο ήταν το πότισμα γιατί ήμουν με τους φίλους μου και περνούσαμε καλά. Επίσης μου άρεσε γιατί φροντίζαμε τον κήπο μας.</a:t>
            </a:r>
          </a:p>
          <a:p>
            <a:pPr algn="just"/>
            <a:endParaRPr lang="el-GR" sz="1400" i="1" dirty="0">
              <a:solidFill>
                <a:schemeClr val="tx1"/>
              </a:solidFill>
            </a:endParaRPr>
          </a:p>
          <a:p>
            <a:pPr algn="r"/>
            <a:r>
              <a:rPr lang="el-GR" sz="1400" i="1" dirty="0" err="1" smtClean="0">
                <a:solidFill>
                  <a:schemeClr val="tx1"/>
                </a:solidFill>
              </a:rPr>
              <a:t>Έμιλυ</a:t>
            </a:r>
            <a:r>
              <a:rPr lang="el-GR" sz="1400" i="1" dirty="0" smtClean="0">
                <a:solidFill>
                  <a:schemeClr val="tx1"/>
                </a:solidFill>
              </a:rPr>
              <a:t>, Δ’ </a:t>
            </a:r>
            <a:endParaRPr lang="el-GR" sz="1400" i="1" dirty="0">
              <a:solidFill>
                <a:schemeClr val="tx1"/>
              </a:solidFill>
            </a:endParaRPr>
          </a:p>
        </p:txBody>
      </p:sp>
      <p:sp>
        <p:nvSpPr>
          <p:cNvPr id="4" name="Rectangle 3"/>
          <p:cNvSpPr/>
          <p:nvPr/>
        </p:nvSpPr>
        <p:spPr>
          <a:xfrm>
            <a:off x="3159211" y="1145058"/>
            <a:ext cx="2512540" cy="1902941"/>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Η δραστηριότητα που μου άρεσε περισσότερο ήταν το φύτεμα γιατί μου αρέσει τόσο πολύ να βλέπω τα φυτά να ανθίζουν και να μεγαλώνουν. Τα φυτά που φύτεψα εγώ!</a:t>
            </a:r>
          </a:p>
          <a:p>
            <a:pPr algn="just"/>
            <a:endParaRPr lang="el-GR" sz="1400" i="1" dirty="0">
              <a:solidFill>
                <a:schemeClr val="tx1"/>
              </a:solidFill>
            </a:endParaRPr>
          </a:p>
          <a:p>
            <a:pPr algn="r"/>
            <a:r>
              <a:rPr lang="el-GR" sz="1400" i="1" dirty="0" err="1" smtClean="0">
                <a:solidFill>
                  <a:schemeClr val="tx1"/>
                </a:solidFill>
              </a:rPr>
              <a:t>Στυλιάνα</a:t>
            </a:r>
            <a:r>
              <a:rPr lang="el-GR" sz="1400" i="1" dirty="0" smtClean="0">
                <a:solidFill>
                  <a:schemeClr val="tx1"/>
                </a:solidFill>
              </a:rPr>
              <a:t>, Δ’ </a:t>
            </a:r>
            <a:endParaRPr lang="el-GR" sz="1400" i="1" dirty="0">
              <a:solidFill>
                <a:schemeClr val="tx1"/>
              </a:solidFill>
            </a:endParaRPr>
          </a:p>
        </p:txBody>
      </p:sp>
      <p:sp>
        <p:nvSpPr>
          <p:cNvPr id="5" name="Rectangle 4"/>
          <p:cNvSpPr/>
          <p:nvPr/>
        </p:nvSpPr>
        <p:spPr>
          <a:xfrm>
            <a:off x="5873579" y="1307754"/>
            <a:ext cx="2512540" cy="265258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Η πρώτη μου αγαπημένη δραστηριότητα ήταν όταν ζωγραφίσαμε τις τσάντες μας γιατί ήταν πολύ διασκεδαστική. Η δεύτερη αγαπημένη μου δραστηριότητα ήταν όταν κάναμε το </a:t>
            </a:r>
            <a:r>
              <a:rPr lang="el-GR" sz="1400" i="1" dirty="0" err="1" smtClean="0">
                <a:solidFill>
                  <a:schemeClr val="tx1"/>
                </a:solidFill>
              </a:rPr>
              <a:t>παζαράκι</a:t>
            </a:r>
            <a:r>
              <a:rPr lang="el-GR" sz="1400" i="1" dirty="0" smtClean="0">
                <a:solidFill>
                  <a:schemeClr val="tx1"/>
                </a:solidFill>
              </a:rPr>
              <a:t> των φυτών. Μου άρεσε γιατί με αυτό τον τρόπο πρασινίσαμε τα σπίτια μας.</a:t>
            </a:r>
          </a:p>
          <a:p>
            <a:pPr algn="just"/>
            <a:endParaRPr lang="el-GR" sz="1400" i="1" dirty="0">
              <a:solidFill>
                <a:schemeClr val="tx1"/>
              </a:solidFill>
            </a:endParaRPr>
          </a:p>
          <a:p>
            <a:pPr algn="r"/>
            <a:r>
              <a:rPr lang="el-GR" sz="1400" i="1" dirty="0" smtClean="0">
                <a:solidFill>
                  <a:schemeClr val="tx1"/>
                </a:solidFill>
              </a:rPr>
              <a:t>Αναστασία Μαρία,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6" name="Rectangle 5"/>
          <p:cNvSpPr/>
          <p:nvPr/>
        </p:nvSpPr>
        <p:spPr>
          <a:xfrm>
            <a:off x="8798011" y="1307754"/>
            <a:ext cx="2512540" cy="235705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Μου άρεσε πολύ όταν φυτέψαμε το μπούζι και το δεντρολίβανο γιατί ήταν μια καινούρια εμπειρία να σκάψεις μια τρύπα στο χώμα, να βγάλεις ένα φυτό από το </a:t>
            </a:r>
            <a:r>
              <a:rPr lang="el-GR" sz="1400" i="1" dirty="0" err="1" smtClean="0">
                <a:solidFill>
                  <a:schemeClr val="tx1"/>
                </a:solidFill>
              </a:rPr>
              <a:t>γλαστράκι</a:t>
            </a:r>
            <a:r>
              <a:rPr lang="el-GR" sz="1400" i="1" dirty="0" smtClean="0">
                <a:solidFill>
                  <a:schemeClr val="tx1"/>
                </a:solidFill>
              </a:rPr>
              <a:t>, να το φυτέψεις και μετά να το ποτίσεις. Ήταν τέλεια εμπειρία!</a:t>
            </a:r>
          </a:p>
          <a:p>
            <a:pPr algn="just"/>
            <a:endParaRPr lang="el-GR" sz="1400" i="1" dirty="0">
              <a:solidFill>
                <a:schemeClr val="tx1"/>
              </a:solidFill>
            </a:endParaRPr>
          </a:p>
          <a:p>
            <a:pPr algn="r"/>
            <a:r>
              <a:rPr lang="el-GR" sz="1400" i="1" dirty="0" smtClean="0">
                <a:solidFill>
                  <a:schemeClr val="tx1"/>
                </a:solidFill>
              </a:rPr>
              <a:t> Μαρία Π.,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7" name="Rectangle 6"/>
          <p:cNvSpPr/>
          <p:nvPr/>
        </p:nvSpPr>
        <p:spPr>
          <a:xfrm>
            <a:off x="362465" y="2928550"/>
            <a:ext cx="2512540" cy="199767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Εμένα μου άρεσε περισσότερο όταν φυτέψαμε μπούζι και μελισσόχορτο και όταν ψεκάσαμε με τον κύριο Ανδρέα γιατί περάσαμε τέλεια και ήταν και κάτι που δεν το ξανακάναμε στο σχολείο μας.</a:t>
            </a:r>
          </a:p>
          <a:p>
            <a:pPr algn="just"/>
            <a:endParaRPr lang="el-GR" sz="1400" i="1" dirty="0">
              <a:solidFill>
                <a:schemeClr val="tx1"/>
              </a:solidFill>
            </a:endParaRPr>
          </a:p>
          <a:p>
            <a:pPr algn="r"/>
            <a:r>
              <a:rPr lang="el-GR" sz="1400" i="1" dirty="0" smtClean="0">
                <a:solidFill>
                  <a:schemeClr val="tx1"/>
                </a:solidFill>
              </a:rPr>
              <a:t> Λευτέρης,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8" name="Rectangle 7"/>
          <p:cNvSpPr/>
          <p:nvPr/>
        </p:nvSpPr>
        <p:spPr>
          <a:xfrm>
            <a:off x="3155093" y="3502109"/>
            <a:ext cx="2512540" cy="268965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Η δραστηριότητα που μου άρεσε δεν είναι μια αλλά δυο. Η πρώτη είναι όταν φτιάξαμε φωτεινούς παντογνώστες για τα εργαλεία του κήπου. Η δεύτερη είναι όταν φυτέψαμε μελισσόχορτο γιατί προσπαθήσαμε όλοι μαζί σας ομάδα να φτιάξουμε τον κήπο μας</a:t>
            </a:r>
          </a:p>
          <a:p>
            <a:pPr algn="just"/>
            <a:endParaRPr lang="el-GR" sz="1400" i="1" dirty="0">
              <a:solidFill>
                <a:schemeClr val="tx1"/>
              </a:solidFill>
            </a:endParaRPr>
          </a:p>
          <a:p>
            <a:pPr algn="r"/>
            <a:r>
              <a:rPr lang="el-GR" sz="1400" i="1" dirty="0" smtClean="0">
                <a:solidFill>
                  <a:schemeClr val="tx1"/>
                </a:solidFill>
              </a:rPr>
              <a:t> </a:t>
            </a:r>
            <a:r>
              <a:rPr lang="el-GR" sz="1400" i="1" dirty="0" err="1" smtClean="0">
                <a:solidFill>
                  <a:schemeClr val="tx1"/>
                </a:solidFill>
              </a:rPr>
              <a:t>Ραφαέλλα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5873579" y="4352666"/>
            <a:ext cx="2512540" cy="183909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Εμένα μου άρεσε όταν φυτέψαμε το μελισσόχορτο. Επιπρόσθετα όταν έκανα λεκάνες για τα φυτά με τους συμμαθητές μου. Επίσης απόλαυσα και το </a:t>
            </a:r>
            <a:r>
              <a:rPr lang="el-GR" sz="1400" i="1" dirty="0" err="1" smtClean="0">
                <a:solidFill>
                  <a:schemeClr val="tx1"/>
                </a:solidFill>
              </a:rPr>
              <a:t>ξεχόρτισμα</a:t>
            </a:r>
            <a:r>
              <a:rPr lang="el-GR" sz="1400" i="1" dirty="0" smtClean="0">
                <a:solidFill>
                  <a:schemeClr val="tx1"/>
                </a:solidFill>
              </a:rPr>
              <a:t>.</a:t>
            </a:r>
          </a:p>
          <a:p>
            <a:pPr algn="just"/>
            <a:endParaRPr lang="el-GR" sz="1400" i="1" dirty="0">
              <a:solidFill>
                <a:schemeClr val="tx1"/>
              </a:solidFill>
            </a:endParaRPr>
          </a:p>
          <a:p>
            <a:pPr algn="r"/>
            <a:r>
              <a:rPr lang="el-GR" sz="1400" i="1" dirty="0" smtClean="0">
                <a:solidFill>
                  <a:schemeClr val="tx1"/>
                </a:solidFill>
              </a:rPr>
              <a:t> Ιωάννης.,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0" name="Rectangle 9"/>
          <p:cNvSpPr/>
          <p:nvPr/>
        </p:nvSpPr>
        <p:spPr>
          <a:xfrm>
            <a:off x="8798011" y="3854277"/>
            <a:ext cx="2512540" cy="2337487"/>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Οι δραστηριότητες που άρεσαν πολύ ήταν το </a:t>
            </a:r>
            <a:r>
              <a:rPr lang="el-GR" sz="1400" i="1" dirty="0" err="1" smtClean="0">
                <a:solidFill>
                  <a:schemeClr val="tx1"/>
                </a:solidFill>
              </a:rPr>
              <a:t>ξεχόρτισμα</a:t>
            </a:r>
            <a:r>
              <a:rPr lang="el-GR" sz="1400" i="1" dirty="0" smtClean="0">
                <a:solidFill>
                  <a:schemeClr val="tx1"/>
                </a:solidFill>
              </a:rPr>
              <a:t> του κήπου μας και η συμμετοχή μας στο εκπαιδευτικό πρόγραμμα στο Κάβο Γκρέκο. Ήταν πολύ ωραία που φτιάξαμε αρωματικό σαπούνι και το δικό μας αρωματικό μείγμα.</a:t>
            </a:r>
          </a:p>
          <a:p>
            <a:pPr algn="just"/>
            <a:endParaRPr lang="el-GR" sz="1400" i="1" dirty="0">
              <a:solidFill>
                <a:schemeClr val="tx1"/>
              </a:solidFill>
            </a:endParaRPr>
          </a:p>
          <a:p>
            <a:pPr algn="r"/>
            <a:r>
              <a:rPr lang="el-GR" sz="1400" i="1" dirty="0" smtClean="0">
                <a:solidFill>
                  <a:schemeClr val="tx1"/>
                </a:solidFill>
              </a:rPr>
              <a:t> Ιωάννης.,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1" name="Rectangle 10"/>
          <p:cNvSpPr/>
          <p:nvPr/>
        </p:nvSpPr>
        <p:spPr>
          <a:xfrm>
            <a:off x="362465" y="5049792"/>
            <a:ext cx="2512540" cy="163933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l-GR" sz="1400" i="1" dirty="0" smtClean="0">
                <a:solidFill>
                  <a:schemeClr val="tx1"/>
                </a:solidFill>
              </a:rPr>
              <a:t>Για μένα η πιο ωραία δραστηριότητα ήταν που φυτέψαμε το μελισσόχορτο και το μπούζι γιατί περάσαμε χρόνο με τους/τις </a:t>
            </a:r>
            <a:r>
              <a:rPr lang="el-GR" sz="1400" i="1" dirty="0" smtClean="0">
                <a:solidFill>
                  <a:schemeClr val="tx1"/>
                </a:solidFill>
              </a:rPr>
              <a:t>συμμαθητές/</a:t>
            </a:r>
            <a:r>
              <a:rPr lang="el-GR" sz="1400" i="1" dirty="0" err="1" smtClean="0">
                <a:solidFill>
                  <a:schemeClr val="tx1"/>
                </a:solidFill>
              </a:rPr>
              <a:t>τριες</a:t>
            </a:r>
            <a:r>
              <a:rPr lang="el-GR" sz="1400" i="1" dirty="0" smtClean="0">
                <a:solidFill>
                  <a:schemeClr val="tx1"/>
                </a:solidFill>
              </a:rPr>
              <a:t> </a:t>
            </a:r>
            <a:r>
              <a:rPr lang="el-GR" sz="1400" i="1" dirty="0" smtClean="0">
                <a:solidFill>
                  <a:schemeClr val="tx1"/>
                </a:solidFill>
              </a:rPr>
              <a:t>μας,  </a:t>
            </a:r>
          </a:p>
          <a:p>
            <a:pPr algn="just"/>
            <a:endParaRPr lang="el-GR" sz="1400" i="1" dirty="0">
              <a:solidFill>
                <a:schemeClr val="tx1"/>
              </a:solidFill>
            </a:endParaRPr>
          </a:p>
          <a:p>
            <a:pPr algn="r"/>
            <a:r>
              <a:rPr lang="el-GR" sz="1400" i="1" dirty="0" err="1" smtClean="0">
                <a:solidFill>
                  <a:schemeClr val="tx1"/>
                </a:solidFill>
              </a:rPr>
              <a:t>Στυλιάνα</a:t>
            </a:r>
            <a:r>
              <a:rPr lang="el-GR" sz="1400" i="1" dirty="0" smtClean="0">
                <a:solidFill>
                  <a:schemeClr val="tx1"/>
                </a:solidFill>
              </a:rPr>
              <a:t>, Δ’ </a:t>
            </a:r>
            <a:endParaRPr lang="el-GR" sz="1400" i="1" dirty="0">
              <a:solidFill>
                <a:schemeClr val="tx1"/>
              </a:solidFill>
            </a:endParaRPr>
          </a:p>
        </p:txBody>
      </p:sp>
      <p:pic>
        <p:nvPicPr>
          <p:cNvPr id="12" name="Picture 11"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25972" y="73036"/>
            <a:ext cx="933450" cy="9359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233695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6053" y="408369"/>
            <a:ext cx="10889665" cy="821123"/>
          </a:xfrm>
        </p:spPr>
        <p:txBody>
          <a:bodyPr>
            <a:noAutofit/>
          </a:bodyPr>
          <a:lstStyle/>
          <a:p>
            <a:pPr lvl="0"/>
            <a:r>
              <a:rPr lang="el-GR" sz="2800" b="1" i="1" dirty="0"/>
              <a:t>Πώς αισθάνεσαι για τη συνολική δουλειά που </a:t>
            </a:r>
            <a:r>
              <a:rPr lang="el-GR" sz="2800" b="1" i="1" dirty="0" smtClean="0"/>
              <a:t>έγινε για </a:t>
            </a:r>
            <a:r>
              <a:rPr lang="el-GR" sz="2800" b="1" i="1" dirty="0"/>
              <a:t>το πρασίνισμα </a:t>
            </a:r>
            <a:r>
              <a:rPr lang="el-GR" sz="2800" b="1" i="1" dirty="0" smtClean="0"/>
              <a:t/>
            </a:r>
            <a:br>
              <a:rPr lang="el-GR" sz="2800" b="1" i="1" dirty="0" smtClean="0"/>
            </a:br>
            <a:r>
              <a:rPr lang="el-GR" sz="2800" b="1" i="1" dirty="0" smtClean="0"/>
              <a:t>του </a:t>
            </a:r>
            <a:r>
              <a:rPr lang="el-GR" sz="2800" b="1" i="1" dirty="0"/>
              <a:t>Κήπου μας;</a:t>
            </a:r>
            <a:r>
              <a:rPr lang="el-GR" sz="3200" b="1" i="1" dirty="0"/>
              <a:t/>
            </a:r>
            <a:br>
              <a:rPr lang="el-GR" sz="3200" b="1" i="1" dirty="0"/>
            </a:br>
            <a:endParaRPr lang="el-GR" sz="3200" b="1" i="1" dirty="0"/>
          </a:p>
        </p:txBody>
      </p:sp>
      <p:sp>
        <p:nvSpPr>
          <p:cNvPr id="3" name="Rectangle 2"/>
          <p:cNvSpPr/>
          <p:nvPr/>
        </p:nvSpPr>
        <p:spPr>
          <a:xfrm>
            <a:off x="428368" y="1365419"/>
            <a:ext cx="2512540" cy="1293341"/>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just"/>
            <a:r>
              <a:rPr lang="el-GR" sz="1400" i="1" dirty="0" smtClean="0">
                <a:solidFill>
                  <a:schemeClr val="tx1"/>
                </a:solidFill>
              </a:rPr>
              <a:t>Αισθάνομαι χαρά γιατί ο κήπος μας έγινε πιο πράσινος και όμορφος. </a:t>
            </a:r>
          </a:p>
          <a:p>
            <a:pPr algn="just"/>
            <a:endParaRPr lang="el-GR" sz="1400" i="1" dirty="0">
              <a:solidFill>
                <a:schemeClr val="tx1"/>
              </a:solidFill>
            </a:endParaRPr>
          </a:p>
          <a:p>
            <a:pPr algn="r"/>
            <a:r>
              <a:rPr lang="el-GR" sz="1400" i="1" dirty="0" smtClean="0">
                <a:solidFill>
                  <a:schemeClr val="tx1"/>
                </a:solidFill>
              </a:rPr>
              <a:t>Ευδοκία, Δ’ </a:t>
            </a:r>
            <a:endParaRPr lang="el-GR" sz="1400" i="1" dirty="0">
              <a:solidFill>
                <a:schemeClr val="tx1"/>
              </a:solidFill>
            </a:endParaRPr>
          </a:p>
        </p:txBody>
      </p:sp>
      <p:sp>
        <p:nvSpPr>
          <p:cNvPr id="4" name="Rectangle 3"/>
          <p:cNvSpPr/>
          <p:nvPr/>
        </p:nvSpPr>
        <p:spPr>
          <a:xfrm>
            <a:off x="3515497" y="1365419"/>
            <a:ext cx="2512540" cy="129334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Αισθάνομαι πολύ όμορφα, χαρούμενα γιατί όλοι συμμετείχαμε και προσπαθήσαμε. </a:t>
            </a:r>
          </a:p>
          <a:p>
            <a:pPr algn="just"/>
            <a:endParaRPr lang="el-GR" sz="1400" i="1" dirty="0">
              <a:solidFill>
                <a:schemeClr val="tx1"/>
              </a:solidFill>
            </a:endParaRPr>
          </a:p>
          <a:p>
            <a:pPr algn="r"/>
            <a:r>
              <a:rPr lang="el-GR" sz="1400" i="1" dirty="0" err="1" smtClean="0">
                <a:solidFill>
                  <a:schemeClr val="tx1"/>
                </a:solidFill>
              </a:rPr>
              <a:t>Προκόπια</a:t>
            </a:r>
            <a:r>
              <a:rPr lang="el-GR" sz="1400" i="1" dirty="0" smtClean="0">
                <a:solidFill>
                  <a:schemeClr val="tx1"/>
                </a:solidFill>
              </a:rPr>
              <a:t>, Δ’ </a:t>
            </a:r>
            <a:endParaRPr lang="el-GR" sz="1400" i="1" dirty="0">
              <a:solidFill>
                <a:schemeClr val="tx1"/>
              </a:solidFill>
            </a:endParaRPr>
          </a:p>
        </p:txBody>
      </p:sp>
      <p:sp>
        <p:nvSpPr>
          <p:cNvPr id="5" name="Rectangle 4"/>
          <p:cNvSpPr/>
          <p:nvPr/>
        </p:nvSpPr>
        <p:spPr>
          <a:xfrm>
            <a:off x="6483178" y="1365419"/>
            <a:ext cx="2512540" cy="129334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Νιώθω πολύ ωραία επειδή το να είμαστε σε μια ομάδα και να δουλεύουμε όλοι μαζί είναι το καλύτερο πράγμα στον κόσμο. </a:t>
            </a:r>
          </a:p>
          <a:p>
            <a:pPr algn="just"/>
            <a:endParaRPr lang="el-GR" sz="1400" i="1" dirty="0">
              <a:solidFill>
                <a:schemeClr val="tx1"/>
              </a:solidFill>
            </a:endParaRPr>
          </a:p>
          <a:p>
            <a:pPr algn="r"/>
            <a:r>
              <a:rPr lang="el-GR" sz="1400" i="1" dirty="0" smtClean="0">
                <a:solidFill>
                  <a:schemeClr val="tx1"/>
                </a:solidFill>
              </a:rPr>
              <a:t>Γεωργία,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6" name="Rectangle 5"/>
          <p:cNvSpPr/>
          <p:nvPr/>
        </p:nvSpPr>
        <p:spPr>
          <a:xfrm>
            <a:off x="9329350" y="1351004"/>
            <a:ext cx="2512540" cy="129334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Νιώθω χαρά και ικανοποίηση για εμάς επειδή δουλέψαμε σκληρά με στόχο να πετύχουμε ένα καλό αποτέλεσμα. </a:t>
            </a:r>
          </a:p>
          <a:p>
            <a:pPr algn="just"/>
            <a:endParaRPr lang="el-GR" sz="1400" i="1" dirty="0">
              <a:solidFill>
                <a:schemeClr val="tx1"/>
              </a:solidFill>
            </a:endParaRPr>
          </a:p>
          <a:p>
            <a:pPr algn="r"/>
            <a:r>
              <a:rPr lang="el-GR" sz="1400" i="1" dirty="0" smtClean="0">
                <a:solidFill>
                  <a:schemeClr val="tx1"/>
                </a:solidFill>
              </a:rPr>
              <a:t>Αντρέας,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7" name="Rectangle 6"/>
          <p:cNvSpPr/>
          <p:nvPr/>
        </p:nvSpPr>
        <p:spPr>
          <a:xfrm>
            <a:off x="428368" y="2794687"/>
            <a:ext cx="2512540" cy="129334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Νιώθω περηφάνια γιατί δουλέψαμε σκληρά και σιγά σιγά πρασινίζει το σχολείο μας. </a:t>
            </a:r>
          </a:p>
          <a:p>
            <a:pPr algn="just"/>
            <a:endParaRPr lang="el-GR" sz="1400" i="1" dirty="0">
              <a:solidFill>
                <a:schemeClr val="tx1"/>
              </a:solidFill>
            </a:endParaRPr>
          </a:p>
          <a:p>
            <a:pPr algn="r"/>
            <a:r>
              <a:rPr lang="el-GR" sz="1400" i="1" dirty="0" smtClean="0">
                <a:solidFill>
                  <a:schemeClr val="tx1"/>
                </a:solidFill>
              </a:rPr>
              <a:t>Λευτέρης,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8" name="Rectangle 7"/>
          <p:cNvSpPr/>
          <p:nvPr/>
        </p:nvSpPr>
        <p:spPr>
          <a:xfrm>
            <a:off x="3561834" y="2920310"/>
            <a:ext cx="2512540" cy="116977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Αισθάνομαι χαρά γιατί πλέον ο κήπος του σχολείου μας είναι πλέον ζωντανός. </a:t>
            </a:r>
          </a:p>
          <a:p>
            <a:pPr algn="just"/>
            <a:endParaRPr lang="el-GR" sz="1400" i="1" dirty="0">
              <a:solidFill>
                <a:schemeClr val="tx1"/>
              </a:solidFill>
            </a:endParaRPr>
          </a:p>
          <a:p>
            <a:pPr algn="r"/>
            <a:r>
              <a:rPr lang="el-GR" sz="1400" i="1" dirty="0" smtClean="0">
                <a:solidFill>
                  <a:schemeClr val="tx1"/>
                </a:solidFill>
              </a:rPr>
              <a:t>Ανδριάνα,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428368" y="4207477"/>
            <a:ext cx="2512540" cy="243840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Αισθάνομαι λύπη γιατί όταν ο κήπος μας θα είναι τελειοποιημένος εμείς τα μεγάλα παιδιά δε θα μπορέσουμε να τον απολαύσουμε. Όμως με </a:t>
            </a:r>
            <a:r>
              <a:rPr lang="el-GR" sz="1400" i="1" dirty="0" err="1" smtClean="0">
                <a:solidFill>
                  <a:schemeClr val="tx1"/>
                </a:solidFill>
              </a:rPr>
              <a:t>παρηγορεί</a:t>
            </a:r>
            <a:r>
              <a:rPr lang="el-GR" sz="1400" i="1" dirty="0" smtClean="0">
                <a:solidFill>
                  <a:schemeClr val="tx1"/>
                </a:solidFill>
              </a:rPr>
              <a:t> η σκέψη ότι θα τον απολαύσουν τα μικρότερα παιδιά. </a:t>
            </a:r>
          </a:p>
          <a:p>
            <a:pPr algn="just"/>
            <a:endParaRPr lang="el-GR" sz="1400" i="1" dirty="0">
              <a:solidFill>
                <a:schemeClr val="tx1"/>
              </a:solidFill>
            </a:endParaRPr>
          </a:p>
          <a:p>
            <a:pPr algn="r"/>
            <a:r>
              <a:rPr lang="el-GR" sz="1400" i="1" dirty="0" smtClean="0">
                <a:solidFill>
                  <a:schemeClr val="tx1"/>
                </a:solidFill>
              </a:rPr>
              <a:t>Αναστασία Μαρία,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0" name="Rectangle 9"/>
          <p:cNvSpPr/>
          <p:nvPr/>
        </p:nvSpPr>
        <p:spPr>
          <a:xfrm>
            <a:off x="3561834" y="4464905"/>
            <a:ext cx="2512540" cy="2026509"/>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Νιώθω υπέροχα που βοηθήσαμε και εμείς για την διαμόρφωση του κήπου μας μαζί με τους/τις δασκάλες μας, τους γονείς μας και τον συνταξιούχο δάσκαλό μας. </a:t>
            </a:r>
          </a:p>
          <a:p>
            <a:pPr algn="just"/>
            <a:endParaRPr lang="el-GR" sz="1400" i="1" dirty="0">
              <a:solidFill>
                <a:schemeClr val="tx1"/>
              </a:solidFill>
            </a:endParaRPr>
          </a:p>
          <a:p>
            <a:pPr algn="r"/>
            <a:r>
              <a:rPr lang="el-GR" sz="1400" i="1" dirty="0" smtClean="0">
                <a:solidFill>
                  <a:schemeClr val="tx1"/>
                </a:solidFill>
              </a:rPr>
              <a:t>Παναγιώτης,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1" name="Rectangle 10"/>
          <p:cNvSpPr/>
          <p:nvPr/>
        </p:nvSpPr>
        <p:spPr>
          <a:xfrm>
            <a:off x="6483178" y="2829692"/>
            <a:ext cx="2512540" cy="1258336"/>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Είμαι πολύ ικανοποιημένη για τη συνολική δουλειά γιατί σιγά σιγά προχωράμε και αναπτύσσουμε τον κήπο μας. </a:t>
            </a:r>
          </a:p>
          <a:p>
            <a:pPr algn="just"/>
            <a:endParaRPr lang="el-GR" sz="1400" i="1" dirty="0">
              <a:solidFill>
                <a:schemeClr val="tx1"/>
              </a:solidFill>
            </a:endParaRPr>
          </a:p>
          <a:p>
            <a:pPr algn="r"/>
            <a:r>
              <a:rPr lang="el-GR" sz="1400" i="1" dirty="0" err="1" smtClean="0">
                <a:solidFill>
                  <a:schemeClr val="tx1"/>
                </a:solidFill>
              </a:rPr>
              <a:t>Μαρικάρμεν</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2" name="Rectangle 11"/>
          <p:cNvSpPr/>
          <p:nvPr/>
        </p:nvSpPr>
        <p:spPr>
          <a:xfrm>
            <a:off x="9329350" y="2751433"/>
            <a:ext cx="2512540" cy="1622857"/>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Εγώ είμαι περήφανη που συμμετείχαμε μαζί με τόσα άλλα σχολεία σε αυτό το πρόγραμμα και βοηθήσαμε στο πρασίνισμα της Κύπρου μας. </a:t>
            </a:r>
          </a:p>
          <a:p>
            <a:pPr algn="just"/>
            <a:endParaRPr lang="el-GR" sz="1400" i="1" dirty="0">
              <a:solidFill>
                <a:schemeClr val="tx1"/>
              </a:solidFill>
            </a:endParaRPr>
          </a:p>
          <a:p>
            <a:pPr algn="r"/>
            <a:r>
              <a:rPr lang="el-GR" sz="1400" i="1" dirty="0" smtClean="0">
                <a:solidFill>
                  <a:schemeClr val="tx1"/>
                </a:solidFill>
              </a:rPr>
              <a:t>Αναστασία Ελένη,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3" name="Rectangle 12"/>
          <p:cNvSpPr/>
          <p:nvPr/>
        </p:nvSpPr>
        <p:spPr>
          <a:xfrm>
            <a:off x="6483178" y="4207477"/>
            <a:ext cx="2512540" cy="1087397"/>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Αισθάνομαι τέλεια γιατί πιστεύω ότι το αποτέλεσμα θα είναι πανέμορφο. </a:t>
            </a:r>
          </a:p>
          <a:p>
            <a:pPr algn="just"/>
            <a:endParaRPr lang="el-GR" sz="1400" i="1" dirty="0">
              <a:solidFill>
                <a:schemeClr val="tx1"/>
              </a:solidFill>
            </a:endParaRPr>
          </a:p>
          <a:p>
            <a:pPr algn="r"/>
            <a:r>
              <a:rPr lang="el-GR" sz="1400" i="1" dirty="0" smtClean="0">
                <a:solidFill>
                  <a:schemeClr val="tx1"/>
                </a:solidFill>
              </a:rPr>
              <a:t>Πάρης,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4" name="Rectangle 13"/>
          <p:cNvSpPr/>
          <p:nvPr/>
        </p:nvSpPr>
        <p:spPr>
          <a:xfrm>
            <a:off x="6483178" y="5426676"/>
            <a:ext cx="2512540" cy="1295399"/>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Είμαι ενθουσιασμένος γιατί όσα έκανα είναι διασκεδαστικά και ήταν μια αλλιώτικη εμπειρία. </a:t>
            </a:r>
          </a:p>
          <a:p>
            <a:pPr algn="just"/>
            <a:endParaRPr lang="el-GR" sz="1400" i="1" dirty="0">
              <a:solidFill>
                <a:schemeClr val="tx1"/>
              </a:solidFill>
            </a:endParaRPr>
          </a:p>
          <a:p>
            <a:pPr algn="r"/>
            <a:r>
              <a:rPr lang="el-GR" sz="1400" i="1" dirty="0" smtClean="0">
                <a:solidFill>
                  <a:schemeClr val="tx1"/>
                </a:solidFill>
              </a:rPr>
              <a:t>Γεώργιος,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5" name="Rectangle 14"/>
          <p:cNvSpPr/>
          <p:nvPr/>
        </p:nvSpPr>
        <p:spPr>
          <a:xfrm>
            <a:off x="9329350" y="4464905"/>
            <a:ext cx="2512540" cy="2026509"/>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el-GR" sz="1400" i="1" dirty="0" smtClean="0">
                <a:solidFill>
                  <a:schemeClr val="tx1"/>
                </a:solidFill>
              </a:rPr>
              <a:t>Νιώθω όμορφα διότι περάσαμε ωραίες στιγμές όλα τα παιδιά μαζί. Επίσης νιώθω περήφανος που κάναμε κάτι σπουδαίο για το σχολείο μας και που βοηθήσαμε με τον τρόπο μας στη βελτίωσή του.   </a:t>
            </a:r>
          </a:p>
          <a:p>
            <a:pPr algn="just"/>
            <a:endParaRPr lang="el-GR" sz="1400" i="1" dirty="0">
              <a:solidFill>
                <a:schemeClr val="tx1"/>
              </a:solidFill>
            </a:endParaRPr>
          </a:p>
          <a:p>
            <a:pPr algn="r"/>
            <a:r>
              <a:rPr lang="el-GR" sz="1400" i="1" dirty="0" smtClean="0">
                <a:solidFill>
                  <a:schemeClr val="tx1"/>
                </a:solidFill>
              </a:rPr>
              <a:t>Σπυρίδωνας,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pic>
        <p:nvPicPr>
          <p:cNvPr id="16" name="Picture 15"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78936" y="188366"/>
            <a:ext cx="933450" cy="9359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623695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4099" y="159253"/>
            <a:ext cx="9890554" cy="969405"/>
          </a:xfrm>
        </p:spPr>
        <p:txBody>
          <a:bodyPr>
            <a:noAutofit/>
          </a:bodyPr>
          <a:lstStyle/>
          <a:p>
            <a:pPr lvl="0" algn="ctr"/>
            <a:r>
              <a:rPr lang="el-GR" sz="2800" b="1" i="1" dirty="0"/>
              <a:t>Ποιες δυσκολίες συναντήσατε στην υλοποίηση του προγράμματος;</a:t>
            </a:r>
            <a:br>
              <a:rPr lang="el-GR" sz="2800" b="1" i="1" dirty="0"/>
            </a:br>
            <a:endParaRPr lang="el-GR" sz="2800" b="1" i="1" dirty="0"/>
          </a:p>
        </p:txBody>
      </p:sp>
      <p:sp>
        <p:nvSpPr>
          <p:cNvPr id="3" name="Rectangle 2"/>
          <p:cNvSpPr/>
          <p:nvPr/>
        </p:nvSpPr>
        <p:spPr>
          <a:xfrm>
            <a:off x="9391136" y="5427534"/>
            <a:ext cx="2512540" cy="12933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Μας δυσκόλεψε το γεγονός ότι δεν είχαμε αρκετά χρήματα για να φτιάξουμε τους διαδρόμους στο κάτω μέρος. </a:t>
            </a:r>
          </a:p>
          <a:p>
            <a:pPr algn="just"/>
            <a:endParaRPr lang="el-GR" sz="1400" i="1" dirty="0">
              <a:solidFill>
                <a:schemeClr val="tx1"/>
              </a:solidFill>
            </a:endParaRPr>
          </a:p>
          <a:p>
            <a:pPr algn="r"/>
            <a:r>
              <a:rPr lang="el-GR" sz="1400" i="1" dirty="0" smtClean="0">
                <a:solidFill>
                  <a:schemeClr val="tx1"/>
                </a:solidFill>
              </a:rPr>
              <a:t>Πάρης,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4" name="Rectangle 3"/>
          <p:cNvSpPr/>
          <p:nvPr/>
        </p:nvSpPr>
        <p:spPr>
          <a:xfrm>
            <a:off x="3358805" y="1019431"/>
            <a:ext cx="2512540" cy="15816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Μια δυσκολία που συναντήσαμε στην υλοποίηση του προγράμματος είναι ότι μας έφεραν λάθος φυτά, μας έφεραν μπούζι ενώ θέλαμε μελισσόχορτο.</a:t>
            </a:r>
            <a:endParaRPr lang="el-GR" sz="1400" i="1" dirty="0">
              <a:solidFill>
                <a:schemeClr val="tx1"/>
              </a:solidFill>
            </a:endParaRPr>
          </a:p>
          <a:p>
            <a:pPr algn="r"/>
            <a:r>
              <a:rPr lang="el-GR" sz="1400" i="1" dirty="0" err="1" smtClean="0">
                <a:solidFill>
                  <a:schemeClr val="tx1"/>
                </a:solidFill>
              </a:rPr>
              <a:t>Ραφαέλλα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5" name="Rectangle 4"/>
          <p:cNvSpPr/>
          <p:nvPr/>
        </p:nvSpPr>
        <p:spPr>
          <a:xfrm>
            <a:off x="6457121" y="1062679"/>
            <a:ext cx="2512540" cy="149516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Είχαμε μια πολύ αστεία δυσκολία. Είχε μια ρίζα που δεν έβγαινε και φάγαμε τη ζωή μας αλλά με πολλή προσπάθεια τα καταφέραμε.</a:t>
            </a:r>
            <a:endParaRPr lang="el-GR" sz="1400" i="1" dirty="0">
              <a:solidFill>
                <a:schemeClr val="tx1"/>
              </a:solidFill>
            </a:endParaRPr>
          </a:p>
          <a:p>
            <a:pPr algn="r"/>
            <a:r>
              <a:rPr lang="el-GR" sz="1400" i="1" dirty="0" smtClean="0">
                <a:solidFill>
                  <a:schemeClr val="tx1"/>
                </a:solidFill>
              </a:rPr>
              <a:t>Νεόφυτος,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6" name="Rectangle 5"/>
          <p:cNvSpPr/>
          <p:nvPr/>
        </p:nvSpPr>
        <p:spPr>
          <a:xfrm>
            <a:off x="9379809" y="1062681"/>
            <a:ext cx="2512540" cy="12933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Είχαμε πολλές δυσκολίες αλλά ο καιρός ήταν ο πιο δύσκολος να αντιμετωπίσουμε γιατί ήταν απρόβλεπτος. </a:t>
            </a:r>
          </a:p>
          <a:p>
            <a:pPr algn="just"/>
            <a:endParaRPr lang="el-GR" sz="1400" i="1" dirty="0">
              <a:solidFill>
                <a:schemeClr val="tx1"/>
              </a:solidFill>
            </a:endParaRPr>
          </a:p>
          <a:p>
            <a:pPr algn="r"/>
            <a:r>
              <a:rPr lang="el-GR" sz="1400" i="1" dirty="0" smtClean="0">
                <a:solidFill>
                  <a:schemeClr val="tx1"/>
                </a:solidFill>
              </a:rPr>
              <a:t>Αντρέας,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7" name="Rectangle 6"/>
          <p:cNvSpPr/>
          <p:nvPr/>
        </p:nvSpPr>
        <p:spPr>
          <a:xfrm>
            <a:off x="364099" y="975845"/>
            <a:ext cx="2512540" cy="20882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Είχαμε πολλές δυσκολίες όπως όταν μας έφεραν μπούζι αντί μελισσόχορτο, είχαμε έλλειψη χρημάτων για να φτιάξουμε το κάτω μέρος ενώ ο καιρός πολλές φορές δε μας άφηνε να προχωρήσουμε. </a:t>
            </a:r>
          </a:p>
          <a:p>
            <a:pPr algn="just"/>
            <a:endParaRPr lang="el-GR" sz="1400" i="1" dirty="0">
              <a:solidFill>
                <a:schemeClr val="tx1"/>
              </a:solidFill>
            </a:endParaRPr>
          </a:p>
          <a:p>
            <a:pPr algn="r"/>
            <a:r>
              <a:rPr lang="el-GR" sz="1400" i="1" dirty="0" smtClean="0">
                <a:solidFill>
                  <a:schemeClr val="tx1"/>
                </a:solidFill>
              </a:rPr>
              <a:t>Λευτέρης,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8" name="Rectangle 7"/>
          <p:cNvSpPr/>
          <p:nvPr/>
        </p:nvSpPr>
        <p:spPr>
          <a:xfrm>
            <a:off x="3368622" y="2795059"/>
            <a:ext cx="2512540" cy="25413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Μια σημαντική δυσκολία που συναντήσαμε ήταν ο καιρός αφού φυσούσε πολύ και συχνά. Επίσης αντί να μας φέρουν μελισσόχορτο μας έφεραν μπούζι το οποίο τελικά φυτέψαμε. Ακόμα κάποια γατάκια </a:t>
            </a:r>
            <a:r>
              <a:rPr lang="el-GR" sz="1400" i="1" dirty="0" smtClean="0">
                <a:solidFill>
                  <a:schemeClr val="tx1"/>
                </a:solidFill>
              </a:rPr>
              <a:t>έσκαβαν </a:t>
            </a:r>
            <a:r>
              <a:rPr lang="el-GR" sz="1400" i="1" dirty="0" smtClean="0">
                <a:solidFill>
                  <a:schemeClr val="tx1"/>
                </a:solidFill>
              </a:rPr>
              <a:t>στον κήπο και μας εκρίζωναν τα φυτά. </a:t>
            </a:r>
          </a:p>
          <a:p>
            <a:pPr algn="just"/>
            <a:endParaRPr lang="el-GR" sz="1400" i="1" dirty="0">
              <a:solidFill>
                <a:schemeClr val="tx1"/>
              </a:solidFill>
            </a:endParaRPr>
          </a:p>
          <a:p>
            <a:pPr algn="r"/>
            <a:r>
              <a:rPr lang="el-GR" sz="1400" i="1" dirty="0" smtClean="0">
                <a:solidFill>
                  <a:schemeClr val="tx1"/>
                </a:solidFill>
              </a:rPr>
              <a:t>Ιωάννης,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6457121" y="2706129"/>
            <a:ext cx="2512540" cy="25413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Μια μεγάλη δυσκολία που συναντήσαμε ήταν οι καιρικές συνθήκες που πολλές φορές δεν ήταν με το μέρος μας. Ακόμα δεν είχαμε αρκετά χρήματα, έτσι αργήσαμε να φτιάξουμε τους διαδρόμους στο κάτω μέρος και δεν προλάβαμε να φυτέψουμε. </a:t>
            </a:r>
          </a:p>
          <a:p>
            <a:pPr algn="just"/>
            <a:endParaRPr lang="el-GR" sz="1400" i="1" dirty="0">
              <a:solidFill>
                <a:schemeClr val="tx1"/>
              </a:solidFill>
            </a:endParaRPr>
          </a:p>
          <a:p>
            <a:pPr algn="r"/>
            <a:r>
              <a:rPr lang="el-GR" sz="1400" i="1" dirty="0" smtClean="0">
                <a:solidFill>
                  <a:schemeClr val="tx1"/>
                </a:solidFill>
              </a:rPr>
              <a:t>Ανδριάνα,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0" name="Rectangle 9"/>
          <p:cNvSpPr/>
          <p:nvPr/>
        </p:nvSpPr>
        <p:spPr>
          <a:xfrm>
            <a:off x="9391136" y="2496891"/>
            <a:ext cx="2512540" cy="287500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Συναντήσαμε αρκετές δυσκολίες. Πρώτον μας έφεραν λάθος φυτά. Αντί μελισσόχορτο μας έφεραν μπούζι. Δεύτερον δεν είχαμε αρκετά χρήματα για να φτιάξουμε τους διαδρόμους στον κάτω χώρο και έτσι δεν προχωρήσαμε όσο θέλαμε. Τέλος μας δυσκόλεψε πολύ ο καιρός αφού μια φυσούσε πολύ και μια έβρεχε πολύ. </a:t>
            </a:r>
          </a:p>
          <a:p>
            <a:pPr algn="just"/>
            <a:endParaRPr lang="el-GR" sz="1400" i="1" dirty="0">
              <a:solidFill>
                <a:schemeClr val="tx1"/>
              </a:solidFill>
            </a:endParaRPr>
          </a:p>
          <a:p>
            <a:pPr algn="r"/>
            <a:r>
              <a:rPr lang="el-GR" sz="1400" i="1" dirty="0" smtClean="0">
                <a:solidFill>
                  <a:schemeClr val="tx1"/>
                </a:solidFill>
              </a:rPr>
              <a:t>Σπυρίδωνας,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1" name="Rectangle 10"/>
          <p:cNvSpPr/>
          <p:nvPr/>
        </p:nvSpPr>
        <p:spPr>
          <a:xfrm>
            <a:off x="6457121" y="5359695"/>
            <a:ext cx="2512540" cy="12603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Το </a:t>
            </a:r>
            <a:r>
              <a:rPr lang="el-GR" sz="1400" i="1" dirty="0" smtClean="0">
                <a:solidFill>
                  <a:schemeClr val="tx1"/>
                </a:solidFill>
              </a:rPr>
              <a:t>μελισσόχορτο </a:t>
            </a:r>
            <a:r>
              <a:rPr lang="el-GR" sz="1400" i="1" dirty="0" smtClean="0">
                <a:solidFill>
                  <a:schemeClr val="tx1"/>
                </a:solidFill>
              </a:rPr>
              <a:t>άργησε να μεγαλώσει και τα γατάκια πήγαιναν και το εκρίζωναν. </a:t>
            </a:r>
          </a:p>
          <a:p>
            <a:pPr algn="just"/>
            <a:endParaRPr lang="el-GR" sz="1400" i="1" dirty="0">
              <a:solidFill>
                <a:schemeClr val="tx1"/>
              </a:solidFill>
            </a:endParaRPr>
          </a:p>
          <a:p>
            <a:pPr algn="r"/>
            <a:r>
              <a:rPr lang="el-GR" sz="1400" i="1" dirty="0" smtClean="0">
                <a:solidFill>
                  <a:schemeClr val="tx1"/>
                </a:solidFill>
              </a:rPr>
              <a:t>Παναγιώτης,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3" name="Rectangle 12"/>
          <p:cNvSpPr/>
          <p:nvPr/>
        </p:nvSpPr>
        <p:spPr>
          <a:xfrm>
            <a:off x="364099" y="3159210"/>
            <a:ext cx="2512540" cy="208829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Μας δυσκόλεψε πολύ ο καιρός ειδικά το χειμώνα και τους πρώτους μήνες της άνοιξης. Επίσης πολλές φορές δεν είχαμε όσο χρόνο θέλαμε γιατί έπρεπε να συμμετέχουμε και σε πολλές άλλες δραστηριότητες. </a:t>
            </a:r>
          </a:p>
          <a:p>
            <a:pPr algn="just"/>
            <a:endParaRPr lang="el-GR" sz="1400" i="1" dirty="0">
              <a:solidFill>
                <a:schemeClr val="tx1"/>
              </a:solidFill>
            </a:endParaRPr>
          </a:p>
          <a:p>
            <a:pPr algn="r"/>
            <a:r>
              <a:rPr lang="el-GR" sz="1400" i="1" dirty="0" err="1" smtClean="0">
                <a:solidFill>
                  <a:schemeClr val="tx1"/>
                </a:solidFill>
              </a:rPr>
              <a:t>Μαρικάρμεν</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4" name="Rectangle 13"/>
          <p:cNvSpPr/>
          <p:nvPr/>
        </p:nvSpPr>
        <p:spPr>
          <a:xfrm>
            <a:off x="189470" y="5427534"/>
            <a:ext cx="5846176" cy="119255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el-GR" sz="1400" i="1" dirty="0" smtClean="0">
                <a:solidFill>
                  <a:schemeClr val="tx1"/>
                </a:solidFill>
              </a:rPr>
              <a:t>Οι δυσκολίες που συναντήσαμε ήταν οι καιρικές συνθήκες, το έδαφος που ήθελε καλή προετοιμασία, ο τρόπος ποτίσματος. Αλλά επειδή είμαστε δυνατό σχολείο τα καταφέραμε. </a:t>
            </a:r>
          </a:p>
          <a:p>
            <a:pPr algn="just"/>
            <a:endParaRPr lang="el-GR" sz="1400" i="1" dirty="0">
              <a:solidFill>
                <a:schemeClr val="tx1"/>
              </a:solidFill>
            </a:endParaRPr>
          </a:p>
          <a:p>
            <a:pPr algn="r"/>
            <a:r>
              <a:rPr lang="el-GR" sz="1400" i="1" dirty="0" smtClean="0">
                <a:solidFill>
                  <a:schemeClr val="tx1"/>
                </a:solidFill>
              </a:rPr>
              <a:t>Ιωάννης,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pic>
        <p:nvPicPr>
          <p:cNvPr id="15" name="Picture 14"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60908" y="71052"/>
            <a:ext cx="859052" cy="90479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1414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4"/>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28943" y="302480"/>
            <a:ext cx="10454153" cy="1282443"/>
          </a:xfrm>
        </p:spPr>
        <p:txBody>
          <a:bodyPr>
            <a:noAutofit/>
          </a:bodyPr>
          <a:lstStyle/>
          <a:p>
            <a:pPr lvl="0"/>
            <a:r>
              <a:rPr lang="el-GR" sz="2800" b="1" i="1" dirty="0"/>
              <a:t>Σε τι είδους δραστηριότητες θα ήθελες να εμπλακείς την επόμενη σχολική χρονιά;</a:t>
            </a:r>
            <a:br>
              <a:rPr lang="el-GR" sz="2800" b="1" i="1" dirty="0"/>
            </a:br>
            <a:endParaRPr lang="el-GR" sz="2800" b="1" i="1" dirty="0"/>
          </a:p>
        </p:txBody>
      </p:sp>
      <p:sp>
        <p:nvSpPr>
          <p:cNvPr id="3" name="Rectangle 2"/>
          <p:cNvSpPr/>
          <p:nvPr/>
        </p:nvSpPr>
        <p:spPr>
          <a:xfrm>
            <a:off x="528944" y="1316453"/>
            <a:ext cx="2512540" cy="129334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Την επόμενη χρονιά θα μπορούσαμε να κάνουμε μάθημα και διάλειμμα στον όμορφό μας κήπο. </a:t>
            </a:r>
          </a:p>
          <a:p>
            <a:pPr algn="just"/>
            <a:endParaRPr lang="el-GR" sz="1400" i="1" dirty="0">
              <a:solidFill>
                <a:schemeClr val="tx1"/>
              </a:solidFill>
            </a:endParaRPr>
          </a:p>
          <a:p>
            <a:pPr algn="r"/>
            <a:r>
              <a:rPr lang="el-GR" sz="1400" i="1" dirty="0" err="1" smtClean="0">
                <a:solidFill>
                  <a:schemeClr val="tx1"/>
                </a:solidFill>
              </a:rPr>
              <a:t>Ραφαέλλα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4" name="Rectangle 3"/>
          <p:cNvSpPr/>
          <p:nvPr/>
        </p:nvSpPr>
        <p:spPr>
          <a:xfrm>
            <a:off x="3413448" y="1316453"/>
            <a:ext cx="2512540" cy="99678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ήθελα να έκανα μάθημα στα παγκάκια του κήπου μας. </a:t>
            </a:r>
          </a:p>
          <a:p>
            <a:pPr algn="just"/>
            <a:endParaRPr lang="el-GR" sz="1400" i="1" dirty="0">
              <a:solidFill>
                <a:schemeClr val="tx1"/>
              </a:solidFill>
            </a:endParaRPr>
          </a:p>
          <a:p>
            <a:pPr algn="r"/>
            <a:r>
              <a:rPr lang="el-GR" sz="1400" i="1" dirty="0" smtClean="0">
                <a:solidFill>
                  <a:schemeClr val="tx1"/>
                </a:solidFill>
              </a:rPr>
              <a:t>Αντρέας,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5" name="Rectangle 4"/>
          <p:cNvSpPr/>
          <p:nvPr/>
        </p:nvSpPr>
        <p:spPr>
          <a:xfrm>
            <a:off x="6297952" y="1344611"/>
            <a:ext cx="2512540" cy="16228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ήθελα να εμπλακώ σε πολλές δραστηριότητες την επόμενη σχολική χρονιά γιατί όχι μόνο βοηθώ αλλά δημιουργώ και αναμνήσεις. </a:t>
            </a:r>
          </a:p>
          <a:p>
            <a:pPr algn="just"/>
            <a:endParaRPr lang="el-GR" sz="1400" i="1" dirty="0">
              <a:solidFill>
                <a:schemeClr val="tx1"/>
              </a:solidFill>
            </a:endParaRPr>
          </a:p>
          <a:p>
            <a:pPr algn="r"/>
            <a:r>
              <a:rPr lang="el-GR" sz="1400" i="1" dirty="0" err="1" smtClean="0">
                <a:solidFill>
                  <a:schemeClr val="tx1"/>
                </a:solidFill>
              </a:rPr>
              <a:t>Μαρικάρμεν</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6" name="Rectangle 5"/>
          <p:cNvSpPr/>
          <p:nvPr/>
        </p:nvSpPr>
        <p:spPr>
          <a:xfrm>
            <a:off x="9314850" y="1316452"/>
            <a:ext cx="2512540" cy="181627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μου άρεσε να τοποθετήσουμε εκδρομικά παγκάκια στον κήπο μας ώστε να μπορούμε να καθόμαστε να τρώμε, να κάνουμε μάθημα και </a:t>
            </a:r>
            <a:r>
              <a:rPr lang="el-GR" sz="1400" i="1" dirty="0" smtClean="0">
                <a:solidFill>
                  <a:schemeClr val="tx1"/>
                </a:solidFill>
              </a:rPr>
              <a:t>πικνίκ </a:t>
            </a:r>
            <a:r>
              <a:rPr lang="el-GR" sz="1400" i="1" dirty="0" smtClean="0">
                <a:solidFill>
                  <a:schemeClr val="tx1"/>
                </a:solidFill>
              </a:rPr>
              <a:t>στη φύση. </a:t>
            </a:r>
          </a:p>
          <a:p>
            <a:pPr algn="just"/>
            <a:endParaRPr lang="el-GR" sz="1400" i="1" dirty="0">
              <a:solidFill>
                <a:schemeClr val="tx1"/>
              </a:solidFill>
            </a:endParaRPr>
          </a:p>
          <a:p>
            <a:pPr algn="r"/>
            <a:r>
              <a:rPr lang="el-GR" sz="1400" i="1" dirty="0" smtClean="0">
                <a:solidFill>
                  <a:schemeClr val="tx1"/>
                </a:solidFill>
              </a:rPr>
              <a:t>Παναγιώτης,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7" name="Rectangle 6"/>
          <p:cNvSpPr/>
          <p:nvPr/>
        </p:nvSpPr>
        <p:spPr>
          <a:xfrm>
            <a:off x="528944" y="2821792"/>
            <a:ext cx="2512540" cy="129334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μου άρεσε να είχαμε μάθημα κηπουρικής μια φορά την εβδομάδα. </a:t>
            </a:r>
          </a:p>
          <a:p>
            <a:pPr algn="just"/>
            <a:endParaRPr lang="el-GR" sz="1400" i="1" dirty="0">
              <a:solidFill>
                <a:schemeClr val="tx1"/>
              </a:solidFill>
            </a:endParaRPr>
          </a:p>
          <a:p>
            <a:pPr algn="r"/>
            <a:r>
              <a:rPr lang="el-GR" sz="1400" i="1" dirty="0" smtClean="0">
                <a:solidFill>
                  <a:schemeClr val="tx1"/>
                </a:solidFill>
              </a:rPr>
              <a:t>Πάρης,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8" name="Rectangle 7"/>
          <p:cNvSpPr/>
          <p:nvPr/>
        </p:nvSpPr>
        <p:spPr>
          <a:xfrm>
            <a:off x="3413448" y="2486055"/>
            <a:ext cx="2512540" cy="196481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Την επόμενη χρονιά ονειρεύομαι να πηγαίνουμε κάτω στον κήπο και να κάνουμε μάθημα στα παγκάκια που θα τοποθετήσουμε. Επίσης θα ήθελα να κάνουμε </a:t>
            </a:r>
            <a:r>
              <a:rPr lang="el-GR" sz="1400" i="1" dirty="0" smtClean="0">
                <a:solidFill>
                  <a:schemeClr val="tx1"/>
                </a:solidFill>
              </a:rPr>
              <a:t>πικνίκ </a:t>
            </a:r>
            <a:r>
              <a:rPr lang="el-GR" sz="1400" i="1" dirty="0" smtClean="0">
                <a:solidFill>
                  <a:schemeClr val="tx1"/>
                </a:solidFill>
              </a:rPr>
              <a:t>στον κήπο μας. </a:t>
            </a:r>
          </a:p>
          <a:p>
            <a:pPr algn="just"/>
            <a:endParaRPr lang="el-GR" sz="1400" i="1" dirty="0">
              <a:solidFill>
                <a:schemeClr val="tx1"/>
              </a:solidFill>
            </a:endParaRPr>
          </a:p>
          <a:p>
            <a:pPr algn="r"/>
            <a:r>
              <a:rPr lang="el-GR" sz="1400" i="1" dirty="0" smtClean="0">
                <a:solidFill>
                  <a:schemeClr val="tx1"/>
                </a:solidFill>
              </a:rPr>
              <a:t>Μαρία </a:t>
            </a:r>
            <a:r>
              <a:rPr lang="el-GR" sz="1400" i="1" dirty="0" err="1" smtClean="0">
                <a:solidFill>
                  <a:schemeClr val="tx1"/>
                </a:solidFill>
              </a:rPr>
              <a:t>Παπ</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6314847" y="3324800"/>
            <a:ext cx="2512540" cy="196481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Μου αρέσει πολύ η σκέψη ότι του χρόνου θα κόβουμε φρούτα από τα δέντρα του κήπου μας, θα τα τρώμε και θα φτιάχνουμε χυμούς και μαρμελάδες με αυτά. </a:t>
            </a:r>
          </a:p>
          <a:p>
            <a:pPr algn="just"/>
            <a:endParaRPr lang="el-GR" sz="1400" i="1" dirty="0">
              <a:solidFill>
                <a:schemeClr val="tx1"/>
              </a:solidFill>
            </a:endParaRPr>
          </a:p>
          <a:p>
            <a:pPr algn="r"/>
            <a:r>
              <a:rPr lang="el-GR" sz="1400" i="1" dirty="0" smtClean="0">
                <a:solidFill>
                  <a:schemeClr val="tx1"/>
                </a:solidFill>
              </a:rPr>
              <a:t>Γεώργιος,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0" name="Rectangle 9"/>
          <p:cNvSpPr/>
          <p:nvPr/>
        </p:nvSpPr>
        <p:spPr>
          <a:xfrm>
            <a:off x="9314850" y="3274362"/>
            <a:ext cx="2512540" cy="22013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Του χρόνου θα ήθελα να κάνουμε μάθημα στον κήπο. Ακόμα τα διαλείμματα να παίζουμε στον κήπο. Επιπρόσθετα στις γιορτές να καθόμαστε εκεί στον κήπο και να μαθαίνουμε το λόγο που γιορτάζουμε αυτή τη γιορτή. </a:t>
            </a:r>
          </a:p>
          <a:p>
            <a:pPr algn="just"/>
            <a:endParaRPr lang="el-GR" sz="1400" i="1" dirty="0">
              <a:solidFill>
                <a:schemeClr val="tx1"/>
              </a:solidFill>
            </a:endParaRPr>
          </a:p>
          <a:p>
            <a:pPr algn="r"/>
            <a:r>
              <a:rPr lang="el-GR" sz="1400" i="1" dirty="0" smtClean="0">
                <a:solidFill>
                  <a:schemeClr val="tx1"/>
                </a:solidFill>
              </a:rPr>
              <a:t>Σπυρίδωνας,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1" name="Rectangle 10"/>
          <p:cNvSpPr/>
          <p:nvPr/>
        </p:nvSpPr>
        <p:spPr>
          <a:xfrm>
            <a:off x="3413448" y="4710726"/>
            <a:ext cx="2512540" cy="188601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ήθελα να συμμετάσχω στη φύτευση του κάτω μέρος του κήπου. Επίσης θα ήθελα να εμπλέκομαι σε παιγνιώδεις δραστηριότητες στον κήπο. </a:t>
            </a:r>
          </a:p>
          <a:p>
            <a:pPr algn="just"/>
            <a:endParaRPr lang="el-GR" sz="1400" i="1" dirty="0">
              <a:solidFill>
                <a:schemeClr val="tx1"/>
              </a:solidFill>
            </a:endParaRPr>
          </a:p>
          <a:p>
            <a:pPr algn="r"/>
            <a:r>
              <a:rPr lang="el-GR" sz="1400" i="1" dirty="0" smtClean="0">
                <a:solidFill>
                  <a:schemeClr val="tx1"/>
                </a:solidFill>
              </a:rPr>
              <a:t>Ανδριάνα,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2" name="Rectangle 11"/>
          <p:cNvSpPr/>
          <p:nvPr/>
        </p:nvSpPr>
        <p:spPr>
          <a:xfrm>
            <a:off x="528944" y="4345958"/>
            <a:ext cx="2512540" cy="2146659"/>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Επιθυμώ να γίνει μια εκδήλωση στο σχολείο ώστε όλοι να δουν τη δουλειά που κάναμε και να υπάρχουν και κάποιοι πάγκοι που να πωλούνται φυτά και προϊόντα από τον κήπο μας. Και φυσικά πωλητές να είναι τα παιδιά.</a:t>
            </a:r>
          </a:p>
          <a:p>
            <a:pPr algn="just"/>
            <a:endParaRPr lang="el-GR" sz="1400" i="1" dirty="0">
              <a:solidFill>
                <a:schemeClr val="tx1"/>
              </a:solidFill>
            </a:endParaRPr>
          </a:p>
          <a:p>
            <a:pPr algn="r"/>
            <a:r>
              <a:rPr lang="el-GR" sz="1400" i="1" dirty="0" err="1" smtClean="0">
                <a:solidFill>
                  <a:schemeClr val="tx1"/>
                </a:solidFill>
              </a:rPr>
              <a:t>Παντελία</a:t>
            </a:r>
            <a:r>
              <a:rPr lang="el-GR" sz="1400" i="1" dirty="0" smtClean="0">
                <a:solidFill>
                  <a:schemeClr val="tx1"/>
                </a:solidFill>
              </a:rPr>
              <a:t>,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13" name="Rectangle 12"/>
          <p:cNvSpPr/>
          <p:nvPr/>
        </p:nvSpPr>
        <p:spPr>
          <a:xfrm>
            <a:off x="6227300" y="5617360"/>
            <a:ext cx="5815410" cy="110821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μου άρεσε κάποια μαθήματα να γίνονται στον κήπο. Επίσης σκέφτομαι ότι θα είναι πού ωραία να φτιάξουμε ένα λαχανόκηπο. Σε αυτόν θα φυτέψουμε λαχανικά τα οποία θα μαζεύουμε και θα τα τρώμε.  </a:t>
            </a:r>
          </a:p>
          <a:p>
            <a:pPr algn="just"/>
            <a:endParaRPr lang="el-GR" sz="1400" i="1" dirty="0">
              <a:solidFill>
                <a:schemeClr val="tx1"/>
              </a:solidFill>
            </a:endParaRPr>
          </a:p>
          <a:p>
            <a:pPr algn="r"/>
            <a:r>
              <a:rPr lang="el-GR" sz="1400" i="1" dirty="0" smtClean="0">
                <a:solidFill>
                  <a:schemeClr val="tx1"/>
                </a:solidFill>
              </a:rPr>
              <a:t>Μαρία Π. ,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pic>
        <p:nvPicPr>
          <p:cNvPr id="14" name="Picture 13"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96458" y="263218"/>
            <a:ext cx="933450" cy="9359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38101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597" y="281821"/>
            <a:ext cx="9444135" cy="1331870"/>
          </a:xfrm>
        </p:spPr>
        <p:txBody>
          <a:bodyPr>
            <a:normAutofit fontScale="90000"/>
          </a:bodyPr>
          <a:lstStyle/>
          <a:p>
            <a:pPr lvl="0"/>
            <a:r>
              <a:rPr lang="el-GR" sz="3100" b="1" i="1" dirty="0"/>
              <a:t>Ποιος/οι πιστεύεις πρέπει να είναι οι στόχοι του προγράμματος </a:t>
            </a:r>
            <a:r>
              <a:rPr lang="el-GR" sz="3100" b="1" i="1" dirty="0" smtClean="0"/>
              <a:t/>
            </a:r>
            <a:br>
              <a:rPr lang="el-GR" sz="3100" b="1" i="1" dirty="0" smtClean="0"/>
            </a:br>
            <a:r>
              <a:rPr lang="el-GR" sz="3100" b="1" i="1" dirty="0" smtClean="0"/>
              <a:t>την </a:t>
            </a:r>
            <a:r>
              <a:rPr lang="el-GR" sz="3100" b="1" i="1" dirty="0"/>
              <a:t>επόμενη σχολική χρονιά; </a:t>
            </a:r>
            <a:r>
              <a:rPr lang="el-GR" dirty="0"/>
              <a:t/>
            </a:r>
            <a:br>
              <a:rPr lang="el-GR" dirty="0"/>
            </a:br>
            <a:endParaRPr lang="el-GR" dirty="0"/>
          </a:p>
        </p:txBody>
      </p:sp>
      <p:sp>
        <p:nvSpPr>
          <p:cNvPr id="3" name="Rectangle 2"/>
          <p:cNvSpPr/>
          <p:nvPr/>
        </p:nvSpPr>
        <p:spPr>
          <a:xfrm>
            <a:off x="505597" y="1291490"/>
            <a:ext cx="2512540" cy="1837039"/>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Οι στόχοι του προγράμματος την επόμενη σχολική χρονιά είναι να παραμείνει ο κήπος μας πράσινος και εμείς να τον ομορφύνουμε ακόμη παραπάνω. </a:t>
            </a:r>
          </a:p>
          <a:p>
            <a:pPr algn="just"/>
            <a:endParaRPr lang="el-GR" sz="1400" i="1" dirty="0">
              <a:solidFill>
                <a:schemeClr val="tx1"/>
              </a:solidFill>
            </a:endParaRPr>
          </a:p>
          <a:p>
            <a:pPr algn="r"/>
            <a:r>
              <a:rPr lang="el-GR" sz="1400" i="1" dirty="0" smtClean="0">
                <a:solidFill>
                  <a:schemeClr val="tx1"/>
                </a:solidFill>
              </a:rPr>
              <a:t>Χριστίνα, Δ’ </a:t>
            </a:r>
            <a:endParaRPr lang="el-GR" sz="1400" i="1" dirty="0">
              <a:solidFill>
                <a:schemeClr val="tx1"/>
              </a:solidFill>
            </a:endParaRPr>
          </a:p>
        </p:txBody>
      </p:sp>
      <p:sp>
        <p:nvSpPr>
          <p:cNvPr id="4" name="Rectangle 3"/>
          <p:cNvSpPr/>
          <p:nvPr/>
        </p:nvSpPr>
        <p:spPr>
          <a:xfrm>
            <a:off x="3325720" y="1291490"/>
            <a:ext cx="2512540" cy="1202725"/>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ήθελα να διατηρηθεί ο κήπος μας πράσινος και πεντακάθαρος.</a:t>
            </a:r>
          </a:p>
          <a:p>
            <a:pPr algn="just"/>
            <a:endParaRPr lang="el-GR" sz="1400" i="1" dirty="0">
              <a:solidFill>
                <a:schemeClr val="tx1"/>
              </a:solidFill>
            </a:endParaRPr>
          </a:p>
          <a:p>
            <a:pPr algn="r"/>
            <a:r>
              <a:rPr lang="el-GR" sz="1400" i="1" dirty="0" err="1" smtClean="0">
                <a:solidFill>
                  <a:schemeClr val="tx1"/>
                </a:solidFill>
              </a:rPr>
              <a:t>Στυλιάνα</a:t>
            </a:r>
            <a:r>
              <a:rPr lang="el-GR" sz="1400" i="1" dirty="0" smtClean="0">
                <a:solidFill>
                  <a:schemeClr val="tx1"/>
                </a:solidFill>
              </a:rPr>
              <a:t>, Δ’ </a:t>
            </a:r>
            <a:endParaRPr lang="el-GR" sz="1400" i="1" dirty="0">
              <a:solidFill>
                <a:schemeClr val="tx1"/>
              </a:solidFill>
            </a:endParaRPr>
          </a:p>
        </p:txBody>
      </p:sp>
      <p:sp>
        <p:nvSpPr>
          <p:cNvPr id="5" name="Rectangle 4"/>
          <p:cNvSpPr/>
          <p:nvPr/>
        </p:nvSpPr>
        <p:spPr>
          <a:xfrm>
            <a:off x="6096000" y="1319482"/>
            <a:ext cx="2798806" cy="2174791"/>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Την επόμενη χρονιά πρέπει να δουλέψουμε ακόμη πιο σκληρά για να ολοκληρώσουμε και το κάτω μέρος του κήπου. Να μην τα παρατήσουμε!</a:t>
            </a:r>
          </a:p>
          <a:p>
            <a:pPr algn="just"/>
            <a:endParaRPr lang="el-GR" sz="1400" i="1" dirty="0">
              <a:solidFill>
                <a:schemeClr val="tx1"/>
              </a:solidFill>
            </a:endParaRPr>
          </a:p>
          <a:p>
            <a:pPr algn="just"/>
            <a:r>
              <a:rPr lang="el-GR" sz="1400" i="1" dirty="0" smtClean="0">
                <a:solidFill>
                  <a:schemeClr val="tx1"/>
                </a:solidFill>
              </a:rPr>
              <a:t>«ΕΝΑΣ ΓΙΑ ΟΛΟΥΣ ΚΑΙ ΟΛΟΙ ΓΙΑ ΈΝΑΝ»</a:t>
            </a:r>
          </a:p>
          <a:p>
            <a:pPr algn="just"/>
            <a:endParaRPr lang="el-GR" sz="1400" i="1" dirty="0">
              <a:solidFill>
                <a:schemeClr val="tx1"/>
              </a:solidFill>
            </a:endParaRPr>
          </a:p>
          <a:p>
            <a:pPr algn="r"/>
            <a:r>
              <a:rPr lang="el-GR" sz="1400" i="1" dirty="0" err="1" smtClean="0">
                <a:solidFill>
                  <a:schemeClr val="tx1"/>
                </a:solidFill>
              </a:rPr>
              <a:t>Προκόπια</a:t>
            </a:r>
            <a:r>
              <a:rPr lang="el-GR" sz="1400" i="1" dirty="0" smtClean="0">
                <a:solidFill>
                  <a:schemeClr val="tx1"/>
                </a:solidFill>
              </a:rPr>
              <a:t>, Δ’ </a:t>
            </a:r>
            <a:endParaRPr lang="el-GR" sz="1400" i="1" dirty="0">
              <a:solidFill>
                <a:schemeClr val="tx1"/>
              </a:solidFill>
            </a:endParaRPr>
          </a:p>
        </p:txBody>
      </p:sp>
      <p:sp>
        <p:nvSpPr>
          <p:cNvPr id="6" name="Rectangle 5"/>
          <p:cNvSpPr/>
          <p:nvPr/>
        </p:nvSpPr>
        <p:spPr>
          <a:xfrm>
            <a:off x="9152546" y="1318054"/>
            <a:ext cx="2798806" cy="1326295"/>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Να πρασινίσει και η πίσω πλευρά για να είναι πιο όμορφο το σχολείο μας. </a:t>
            </a:r>
          </a:p>
          <a:p>
            <a:pPr algn="just"/>
            <a:endParaRPr lang="el-GR" sz="1400" i="1" dirty="0">
              <a:solidFill>
                <a:schemeClr val="tx1"/>
              </a:solidFill>
            </a:endParaRPr>
          </a:p>
          <a:p>
            <a:pPr algn="r"/>
            <a:r>
              <a:rPr lang="el-GR" sz="1400" i="1" dirty="0" smtClean="0">
                <a:solidFill>
                  <a:schemeClr val="tx1"/>
                </a:solidFill>
              </a:rPr>
              <a:t>Ευάγγελος, Δ’ </a:t>
            </a:r>
            <a:endParaRPr lang="el-GR" sz="1400" i="1" dirty="0">
              <a:solidFill>
                <a:schemeClr val="tx1"/>
              </a:solidFill>
            </a:endParaRPr>
          </a:p>
        </p:txBody>
      </p:sp>
      <p:sp>
        <p:nvSpPr>
          <p:cNvPr id="7" name="Rectangle 6"/>
          <p:cNvSpPr/>
          <p:nvPr/>
        </p:nvSpPr>
        <p:spPr>
          <a:xfrm>
            <a:off x="505597" y="3312823"/>
            <a:ext cx="2512540" cy="1950911"/>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Ένας στόχος είναι η πλήρης φύτευση του κάτω μέρους του κήπου. Άλλος στόχος είναι να καταφέρουμε να φτιάξουμε το σύστημα ποτίσματος για το πάνω αλλά και το κάτω μέρος του κήπου μας.</a:t>
            </a:r>
          </a:p>
          <a:p>
            <a:pPr algn="just"/>
            <a:endParaRPr lang="el-GR" sz="1400" i="1" dirty="0">
              <a:solidFill>
                <a:schemeClr val="tx1"/>
              </a:solidFill>
            </a:endParaRPr>
          </a:p>
          <a:p>
            <a:pPr algn="r"/>
            <a:r>
              <a:rPr lang="el-GR" sz="1400" i="1" dirty="0" smtClean="0">
                <a:solidFill>
                  <a:schemeClr val="tx1"/>
                </a:solidFill>
              </a:rPr>
              <a:t>Ανδριάνα, Ε΄ </a:t>
            </a:r>
            <a:endParaRPr lang="el-GR" sz="1400" i="1" dirty="0">
              <a:solidFill>
                <a:schemeClr val="tx1"/>
              </a:solidFill>
            </a:endParaRPr>
          </a:p>
        </p:txBody>
      </p:sp>
      <p:sp>
        <p:nvSpPr>
          <p:cNvPr id="8" name="Rectangle 7"/>
          <p:cNvSpPr/>
          <p:nvPr/>
        </p:nvSpPr>
        <p:spPr>
          <a:xfrm>
            <a:off x="9160476" y="2739080"/>
            <a:ext cx="2798806" cy="2524899"/>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Εγώ πιστεύω ότι πρέπει να τοποθετηθούν καινούρια παγκάκια στον κάτω χώρο για να μπορούμε να κάνουμε διάλειμμα εκεί. Επίσης πρέπει να «ζωντανέψουμε» τον κάτω κήπο για να μπορούμε να λέμε «αυτό εμείς οι μαθητές το κάναμε με τη βοήθεια των δασκάλων μας και των γονιών μας».  </a:t>
            </a:r>
          </a:p>
          <a:p>
            <a:pPr algn="just"/>
            <a:endParaRPr lang="el-GR" sz="1400" i="1" dirty="0">
              <a:solidFill>
                <a:schemeClr val="tx1"/>
              </a:solidFill>
            </a:endParaRPr>
          </a:p>
          <a:p>
            <a:pPr algn="r"/>
            <a:r>
              <a:rPr lang="el-GR" sz="1400" i="1" dirty="0" smtClean="0">
                <a:solidFill>
                  <a:schemeClr val="tx1"/>
                </a:solidFill>
              </a:rPr>
              <a:t>Αναστασία Μαρία, </a:t>
            </a:r>
            <a:r>
              <a:rPr lang="el-GR" sz="1400" i="1" dirty="0">
                <a:solidFill>
                  <a:schemeClr val="tx1"/>
                </a:solidFill>
              </a:rPr>
              <a:t>Ε</a:t>
            </a:r>
            <a:r>
              <a:rPr lang="el-GR" sz="1400" i="1" dirty="0" smtClean="0">
                <a:solidFill>
                  <a:schemeClr val="tx1"/>
                </a:solidFill>
              </a:rPr>
              <a:t>’ </a:t>
            </a:r>
            <a:endParaRPr lang="el-GR" sz="1400" i="1" dirty="0">
              <a:solidFill>
                <a:schemeClr val="tx1"/>
              </a:solidFill>
            </a:endParaRPr>
          </a:p>
        </p:txBody>
      </p:sp>
      <p:sp>
        <p:nvSpPr>
          <p:cNvPr id="9" name="Rectangle 8"/>
          <p:cNvSpPr/>
          <p:nvPr/>
        </p:nvSpPr>
        <p:spPr>
          <a:xfrm>
            <a:off x="3333649" y="2644349"/>
            <a:ext cx="2512540" cy="1944129"/>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Την επόμενη χρονιά θέλω να φυτέψουμε ακόμα πιο πολλά φυτά στον κήπο μας. Ακόμη </a:t>
            </a:r>
            <a:r>
              <a:rPr lang="el-GR" sz="1400" i="1" dirty="0">
                <a:solidFill>
                  <a:schemeClr val="tx1"/>
                </a:solidFill>
              </a:rPr>
              <a:t>θ</a:t>
            </a:r>
            <a:r>
              <a:rPr lang="el-GR" sz="1400" i="1" dirty="0" smtClean="0">
                <a:solidFill>
                  <a:schemeClr val="tx1"/>
                </a:solidFill>
              </a:rPr>
              <a:t>α μου άρεσε να περνούσαμε περισσότερο χρόνο στον καταπράσινο κήπο μας.</a:t>
            </a:r>
          </a:p>
          <a:p>
            <a:pPr algn="just"/>
            <a:endParaRPr lang="el-GR" sz="1400" i="1" dirty="0">
              <a:solidFill>
                <a:schemeClr val="tx1"/>
              </a:solidFill>
            </a:endParaRPr>
          </a:p>
          <a:p>
            <a:pPr algn="r"/>
            <a:r>
              <a:rPr lang="el-GR" sz="1400" i="1" dirty="0" smtClean="0">
                <a:solidFill>
                  <a:schemeClr val="tx1"/>
                </a:solidFill>
              </a:rPr>
              <a:t>Γεωργία, Ε΄ </a:t>
            </a:r>
            <a:endParaRPr lang="el-GR" sz="1400" i="1" dirty="0">
              <a:solidFill>
                <a:schemeClr val="tx1"/>
              </a:solidFill>
            </a:endParaRPr>
          </a:p>
        </p:txBody>
      </p:sp>
      <p:sp>
        <p:nvSpPr>
          <p:cNvPr id="10" name="Rectangle 9"/>
          <p:cNvSpPr/>
          <p:nvPr/>
        </p:nvSpPr>
        <p:spPr>
          <a:xfrm>
            <a:off x="6111859" y="3627872"/>
            <a:ext cx="2782947" cy="1411335"/>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Θα ήθελα να πραγματοποιηθεί το όνειρο να φυτεύσουμε τον κάτω κήπο και να τοποθετηθούν τα παγκάκια για το μάθημα.</a:t>
            </a:r>
          </a:p>
          <a:p>
            <a:pPr algn="just"/>
            <a:endParaRPr lang="el-GR" sz="1400" i="1" dirty="0">
              <a:solidFill>
                <a:schemeClr val="tx1"/>
              </a:solidFill>
            </a:endParaRPr>
          </a:p>
          <a:p>
            <a:pPr algn="r"/>
            <a:r>
              <a:rPr lang="el-GR" sz="1400" i="1" dirty="0" err="1" smtClean="0">
                <a:solidFill>
                  <a:schemeClr val="tx1"/>
                </a:solidFill>
              </a:rPr>
              <a:t>Παντελία</a:t>
            </a:r>
            <a:r>
              <a:rPr lang="el-GR" sz="1400" i="1" dirty="0" smtClean="0">
                <a:solidFill>
                  <a:schemeClr val="tx1"/>
                </a:solidFill>
              </a:rPr>
              <a:t>, Ε΄ </a:t>
            </a:r>
            <a:endParaRPr lang="el-GR" sz="1400" i="1" dirty="0">
              <a:solidFill>
                <a:schemeClr val="tx1"/>
              </a:solidFill>
            </a:endParaRPr>
          </a:p>
        </p:txBody>
      </p:sp>
      <p:sp>
        <p:nvSpPr>
          <p:cNvPr id="11" name="Rectangle 10"/>
          <p:cNvSpPr/>
          <p:nvPr/>
        </p:nvSpPr>
        <p:spPr>
          <a:xfrm>
            <a:off x="3333649" y="4738612"/>
            <a:ext cx="2512540" cy="1944129"/>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Του χρόνου πρέπει να φυτέψουμε τα φυτά στο κάτω μέρος του κήπου, να βάλουμε παγκάκια, να φτιάξουμε </a:t>
            </a:r>
            <a:r>
              <a:rPr lang="el-GR" sz="1400" i="1" dirty="0" err="1" smtClean="0">
                <a:solidFill>
                  <a:schemeClr val="tx1"/>
                </a:solidFill>
              </a:rPr>
              <a:t>βοτανόκηπο</a:t>
            </a:r>
            <a:r>
              <a:rPr lang="el-GR" sz="1400" i="1" dirty="0" smtClean="0">
                <a:solidFill>
                  <a:schemeClr val="tx1"/>
                </a:solidFill>
              </a:rPr>
              <a:t> και λαχανόκηπο και μια μικρή λιμνούλα με νούφαρα.</a:t>
            </a:r>
          </a:p>
          <a:p>
            <a:pPr algn="just"/>
            <a:endParaRPr lang="el-GR" sz="1400" i="1" dirty="0">
              <a:solidFill>
                <a:schemeClr val="tx1"/>
              </a:solidFill>
            </a:endParaRPr>
          </a:p>
          <a:p>
            <a:pPr algn="r"/>
            <a:r>
              <a:rPr lang="el-GR" sz="1400" i="1" dirty="0" smtClean="0">
                <a:solidFill>
                  <a:schemeClr val="tx1"/>
                </a:solidFill>
              </a:rPr>
              <a:t>Γεώργιος, Ε΄ </a:t>
            </a:r>
            <a:endParaRPr lang="el-GR" sz="1400" i="1" dirty="0">
              <a:solidFill>
                <a:schemeClr val="tx1"/>
              </a:solidFill>
            </a:endParaRPr>
          </a:p>
        </p:txBody>
      </p:sp>
      <p:sp>
        <p:nvSpPr>
          <p:cNvPr id="13" name="Rectangle 12"/>
          <p:cNvSpPr/>
          <p:nvPr/>
        </p:nvSpPr>
        <p:spPr>
          <a:xfrm>
            <a:off x="6119788" y="5172806"/>
            <a:ext cx="2782947" cy="1411335"/>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Την επόμενη χρονιά πρέπει να φυτεύσουμε όλο το κάτω μέρος του κήπου μας για  να το κάνουμε ονειρεμένο.</a:t>
            </a:r>
          </a:p>
          <a:p>
            <a:pPr algn="just"/>
            <a:endParaRPr lang="el-GR" sz="1400" i="1" dirty="0">
              <a:solidFill>
                <a:schemeClr val="tx1"/>
              </a:solidFill>
            </a:endParaRPr>
          </a:p>
          <a:p>
            <a:pPr algn="r"/>
            <a:r>
              <a:rPr lang="el-GR" sz="1400" i="1" dirty="0" smtClean="0">
                <a:solidFill>
                  <a:schemeClr val="tx1"/>
                </a:solidFill>
              </a:rPr>
              <a:t>Μαρία </a:t>
            </a:r>
            <a:r>
              <a:rPr lang="el-GR" sz="1400" i="1" dirty="0" err="1" smtClean="0">
                <a:solidFill>
                  <a:schemeClr val="tx1"/>
                </a:solidFill>
              </a:rPr>
              <a:t>Παπ</a:t>
            </a:r>
            <a:r>
              <a:rPr lang="el-GR" sz="1400" i="1" dirty="0" smtClean="0">
                <a:solidFill>
                  <a:schemeClr val="tx1"/>
                </a:solidFill>
              </a:rPr>
              <a:t>., Ε΄ </a:t>
            </a:r>
            <a:endParaRPr lang="el-GR" sz="1400" i="1" dirty="0">
              <a:solidFill>
                <a:schemeClr val="tx1"/>
              </a:solidFill>
            </a:endParaRPr>
          </a:p>
        </p:txBody>
      </p:sp>
      <p:sp>
        <p:nvSpPr>
          <p:cNvPr id="14" name="Rectangle 13"/>
          <p:cNvSpPr/>
          <p:nvPr/>
        </p:nvSpPr>
        <p:spPr>
          <a:xfrm>
            <a:off x="335073" y="5379308"/>
            <a:ext cx="2782947" cy="1248039"/>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Να φτιάξουμε ένα τέλειο κήπο κάτω φυτεύοντας τον και </a:t>
            </a:r>
            <a:r>
              <a:rPr lang="el-GR" sz="1400" i="1" dirty="0" err="1" smtClean="0">
                <a:solidFill>
                  <a:schemeClr val="tx1"/>
                </a:solidFill>
              </a:rPr>
              <a:t>ομορφίζοντάς</a:t>
            </a:r>
            <a:r>
              <a:rPr lang="el-GR" sz="1400" i="1" dirty="0" smtClean="0">
                <a:solidFill>
                  <a:schemeClr val="tx1"/>
                </a:solidFill>
              </a:rPr>
              <a:t> </a:t>
            </a:r>
            <a:r>
              <a:rPr lang="el-GR" sz="1400" i="1" dirty="0" smtClean="0">
                <a:solidFill>
                  <a:schemeClr val="tx1"/>
                </a:solidFill>
              </a:rPr>
              <a:t>τον με παγκάκια και πινακίδες.</a:t>
            </a:r>
          </a:p>
          <a:p>
            <a:pPr algn="just"/>
            <a:endParaRPr lang="el-GR" sz="1400" i="1" dirty="0">
              <a:solidFill>
                <a:schemeClr val="tx1"/>
              </a:solidFill>
            </a:endParaRPr>
          </a:p>
          <a:p>
            <a:pPr algn="r"/>
            <a:r>
              <a:rPr lang="el-GR" sz="1400" i="1" dirty="0" smtClean="0">
                <a:solidFill>
                  <a:schemeClr val="tx1"/>
                </a:solidFill>
              </a:rPr>
              <a:t>Παντελής, Ε΄ </a:t>
            </a:r>
            <a:endParaRPr lang="el-GR" sz="1400" i="1" dirty="0">
              <a:solidFill>
                <a:schemeClr val="tx1"/>
              </a:solidFill>
            </a:endParaRPr>
          </a:p>
        </p:txBody>
      </p:sp>
      <p:sp>
        <p:nvSpPr>
          <p:cNvPr id="15" name="Rectangle 14"/>
          <p:cNvSpPr/>
          <p:nvPr/>
        </p:nvSpPr>
        <p:spPr>
          <a:xfrm>
            <a:off x="9176335" y="5329874"/>
            <a:ext cx="2782947" cy="1227445"/>
          </a:xfrm>
          <a:prstGeom prst="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el-GR" sz="1400" i="1" dirty="0" smtClean="0">
                <a:solidFill>
                  <a:schemeClr val="tx1"/>
                </a:solidFill>
              </a:rPr>
              <a:t>Εγώ πιστεύω ότι πρέπει να βάλουμε ένα κομποστοποιητή και ένα τεμαχιστή κλαδεμάτων.</a:t>
            </a:r>
          </a:p>
          <a:p>
            <a:pPr algn="just"/>
            <a:endParaRPr lang="el-GR" sz="1400" i="1" dirty="0">
              <a:solidFill>
                <a:schemeClr val="tx1"/>
              </a:solidFill>
            </a:endParaRPr>
          </a:p>
          <a:p>
            <a:pPr algn="r"/>
            <a:r>
              <a:rPr lang="el-GR" sz="1400" i="1" dirty="0" smtClean="0">
                <a:solidFill>
                  <a:schemeClr val="tx1"/>
                </a:solidFill>
              </a:rPr>
              <a:t>Νεόφυτος, Ε΄ </a:t>
            </a:r>
            <a:endParaRPr lang="el-GR" sz="1400" i="1" dirty="0">
              <a:solidFill>
                <a:schemeClr val="tx1"/>
              </a:solidFill>
            </a:endParaRPr>
          </a:p>
        </p:txBody>
      </p:sp>
      <p:pic>
        <p:nvPicPr>
          <p:cNvPr id="16" name="Picture 15" descr="A green and white logo with a tree and text&#10;&#10;Description automatically generate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28265" y="171890"/>
            <a:ext cx="933450" cy="9359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734550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370</TotalTime>
  <Words>2069</Words>
  <Application>Microsoft Office PowerPoint</Application>
  <PresentationFormat>Widescreen</PresentationFormat>
  <Paragraphs>207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Ποια νομίζεις ότι είναι η πιο σημαντική παρέμβαση που έγινε στον Κήπο του Σχολείου μας; </vt:lpstr>
      <vt:lpstr>Ποια δραστηριότητα από αυτές που συμμετείχατε σου άρεσε περισσότερο; </vt:lpstr>
      <vt:lpstr>Πώς αισθάνεσαι για τη συνολική δουλειά που έγινε για το πρασίνισμα  του Κήπου μας; </vt:lpstr>
      <vt:lpstr>Ποιες δυσκολίες συναντήσατε στην υλοποίηση του προγράμματος; </vt:lpstr>
      <vt:lpstr>Σε τι είδους δραστηριότητες θα ήθελες να εμπλακείς την επόμενη σχολική χρονιά; </vt:lpstr>
      <vt:lpstr>Ποιος/οι πιστεύεις πρέπει να είναι οι στόχοι του προγράμματος  την επόμενη σχολική χρονιά;  </vt:lpstr>
    </vt:vector>
  </TitlesOfParts>
  <Company>Ministry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Ποια νομίζεις ότι είναι η πιο σημαντική παρέμβαση που έγινε στον Κήπο του Σχολείου μας;</dc:title>
  <dc:creator>Teacher</dc:creator>
  <cp:lastModifiedBy>Teacher</cp:lastModifiedBy>
  <cp:revision>51</cp:revision>
  <dcterms:created xsi:type="dcterms:W3CDTF">2025-06-13T08:40:16Z</dcterms:created>
  <dcterms:modified xsi:type="dcterms:W3CDTF">2025-06-20T06:13:11Z</dcterms:modified>
</cp:coreProperties>
</file>